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3429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6858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0287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3716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7145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0574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24003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27432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b="0" baseline="0" cap="none" i="0" spc="0" strike="noStrike" sz="3200" u="none" kumimoji="0" normalizeH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4F7CA5"/>
        </a:fontRef>
        <a:srgbClr val="4F7CA5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A3DAFE"/>
          </a:solidFill>
        </a:fill>
      </a:tcStyle>
    </a:firstCol>
    <a:lastRow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94D1F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86BDEC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69900" latinLnBrk="0">
      <a:defRPr sz="2400">
        <a:latin typeface="Lucida Grande"/>
        <a:ea typeface="Lucida Grande"/>
        <a:cs typeface="Lucida Grande"/>
        <a:sym typeface="Lucida Grande"/>
      </a:defRPr>
    </a:lvl1pPr>
    <a:lvl2pPr indent="228600" defTabSz="469900" latinLnBrk="0">
      <a:defRPr sz="2400">
        <a:latin typeface="Lucida Grande"/>
        <a:ea typeface="Lucida Grande"/>
        <a:cs typeface="Lucida Grande"/>
        <a:sym typeface="Lucida Grande"/>
      </a:defRPr>
    </a:lvl2pPr>
    <a:lvl3pPr indent="457200" defTabSz="469900" latinLnBrk="0">
      <a:defRPr sz="2400">
        <a:latin typeface="Lucida Grande"/>
        <a:ea typeface="Lucida Grande"/>
        <a:cs typeface="Lucida Grande"/>
        <a:sym typeface="Lucida Grande"/>
      </a:defRPr>
    </a:lvl3pPr>
    <a:lvl4pPr indent="685800" defTabSz="469900" latinLnBrk="0">
      <a:defRPr sz="2400">
        <a:latin typeface="Lucida Grande"/>
        <a:ea typeface="Lucida Grande"/>
        <a:cs typeface="Lucida Grande"/>
        <a:sym typeface="Lucida Grande"/>
      </a:defRPr>
    </a:lvl4pPr>
    <a:lvl5pPr indent="914400" defTabSz="469900" latinLnBrk="0">
      <a:defRPr sz="2400">
        <a:latin typeface="Lucida Grande"/>
        <a:ea typeface="Lucida Grande"/>
        <a:cs typeface="Lucida Grande"/>
        <a:sym typeface="Lucida Grande"/>
      </a:defRPr>
    </a:lvl5pPr>
    <a:lvl6pPr indent="1143000" defTabSz="469900" latinLnBrk="0">
      <a:defRPr sz="2400">
        <a:latin typeface="Lucida Grande"/>
        <a:ea typeface="Lucida Grande"/>
        <a:cs typeface="Lucida Grande"/>
        <a:sym typeface="Lucida Grande"/>
      </a:defRPr>
    </a:lvl6pPr>
    <a:lvl7pPr indent="1371600" defTabSz="469900" latinLnBrk="0">
      <a:defRPr sz="2400">
        <a:latin typeface="Lucida Grande"/>
        <a:ea typeface="Lucida Grande"/>
        <a:cs typeface="Lucida Grande"/>
        <a:sym typeface="Lucida Grande"/>
      </a:defRPr>
    </a:lvl7pPr>
    <a:lvl8pPr indent="1600200" defTabSz="469900" latinLnBrk="0">
      <a:defRPr sz="2400">
        <a:latin typeface="Lucida Grande"/>
        <a:ea typeface="Lucida Grande"/>
        <a:cs typeface="Lucida Grande"/>
        <a:sym typeface="Lucida Grande"/>
      </a:defRPr>
    </a:lvl8pPr>
    <a:lvl9pPr indent="1828800" defTabSz="469900" latinLnBrk="0">
      <a:defRPr sz="2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9118600" y="635000"/>
            <a:ext cx="32512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635000" y="635000"/>
            <a:ext cx="83058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143000" y="2921000"/>
            <a:ext cx="7289800" cy="3898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143000" y="6946900"/>
            <a:ext cx="7289800" cy="1930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indent="0" algn="l" defTabSz="469900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1622939" y="8517890"/>
            <a:ext cx="569062" cy="572110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xfrm>
            <a:off x="11724539" y="226948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647700" y="3149600"/>
            <a:ext cx="117094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990600" algn="l"/>
              </a:tabLst>
              <a:defRPr sz="3400"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5842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1397000" algn="l"/>
              </a:tabLst>
              <a:defRPr sz="3400"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8763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17907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1684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21844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14605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25908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11724539" y="226948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635000" y="635000"/>
            <a:ext cx="30099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3835400" y="7175500"/>
            <a:ext cx="85344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hape 36"/>
          <p:cNvSpPr/>
          <p:nvPr>
            <p:ph type="pic" idx="13"/>
          </p:nvPr>
        </p:nvSpPr>
        <p:spPr>
          <a:xfrm>
            <a:off x="3835400" y="635000"/>
            <a:ext cx="8534400" cy="6339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4025900" y="7378700"/>
            <a:ext cx="8191500" cy="15875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xfrm>
            <a:off x="2908300" y="8517890"/>
            <a:ext cx="569062" cy="572110"/>
          </a:xfrm>
          <a:prstGeom prst="rect">
            <a:avLst/>
          </a:prstGeom>
        </p:spPr>
        <p:txBody>
          <a:bodyPr lIns="38100" tIns="38100" rIns="38100" bIns="38100"/>
          <a:lstStyle>
            <a:lvl1pPr algn="l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- Wide Accent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>
            <p:ph type="pic" sz="quarter" idx="13"/>
          </p:nvPr>
        </p:nvSpPr>
        <p:spPr>
          <a:xfrm>
            <a:off x="8153400" y="635000"/>
            <a:ext cx="4229100" cy="41526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Shape 47"/>
          <p:cNvSpPr/>
          <p:nvPr>
            <p:ph type="pic" sz="quarter" idx="14"/>
          </p:nvPr>
        </p:nvSpPr>
        <p:spPr>
          <a:xfrm>
            <a:off x="8153400" y="4978400"/>
            <a:ext cx="4229100" cy="41526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indent="0" algn="l" defTabSz="469900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indent="0" algn="l" defTabSz="469900">
              <a:lnSpc>
                <a:spcPts val="3800"/>
              </a:lnSpc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7254139" y="8521700"/>
            <a:ext cx="569062" cy="572110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Shape 58"/>
          <p:cNvSpPr/>
          <p:nvPr>
            <p:ph type="pic" idx="13"/>
          </p:nvPr>
        </p:nvSpPr>
        <p:spPr>
          <a:xfrm>
            <a:off x="635000" y="635000"/>
            <a:ext cx="11747500" cy="6344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everse Type -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635000" y="3124200"/>
            <a:ext cx="117475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9906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5842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13970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8763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17907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1684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21844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14605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25908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11724539" y="226313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Shape 81"/>
          <p:cNvSpPr/>
          <p:nvPr>
            <p:ph type="pic" idx="13"/>
          </p:nvPr>
        </p:nvSpPr>
        <p:spPr>
          <a:xfrm>
            <a:off x="635000" y="635000"/>
            <a:ext cx="10813473" cy="849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11724539" y="226313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Shape 91"/>
          <p:cNvSpPr/>
          <p:nvPr/>
        </p:nvSpPr>
        <p:spPr>
          <a:xfrm>
            <a:off x="647700" y="3149600"/>
            <a:ext cx="71120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Shape 92"/>
          <p:cNvSpPr/>
          <p:nvPr>
            <p:ph type="pic" sz="half" idx="13"/>
          </p:nvPr>
        </p:nvSpPr>
        <p:spPr>
          <a:xfrm>
            <a:off x="7932317" y="3131021"/>
            <a:ext cx="4435047" cy="5994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9900">
              <a:lnSpc>
                <a:spcPts val="8400"/>
              </a:lnSpc>
              <a:spcBef>
                <a:spcPts val="200"/>
              </a:spcBef>
              <a:tabLst>
                <a:tab pos="1219200" algn="l"/>
              </a:tabLst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876300" y="3352800"/>
            <a:ext cx="6667500" cy="55245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990600" algn="l"/>
              </a:tabLst>
              <a:defRPr sz="3400"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584200" indent="-292100" algn="l" defTabSz="469900">
              <a:lnSpc>
                <a:spcPts val="40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1397000" algn="l"/>
              </a:tabLst>
              <a:defRPr sz="3400"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8763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17907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1684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3"/>
              </a:buBlip>
              <a:tabLst>
                <a:tab pos="21844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1460500" indent="-292100" algn="l" defTabSz="469900">
              <a:lnSpc>
                <a:spcPts val="3800"/>
              </a:lnSpc>
              <a:spcBef>
                <a:spcPts val="1400"/>
              </a:spcBef>
              <a:buClr>
                <a:srgbClr val="000000"/>
              </a:buClr>
              <a:buSzPct val="60000"/>
              <a:buBlip>
                <a:blip r:embed="rId2"/>
              </a:buBlip>
              <a:tabLst>
                <a:tab pos="2590800" algn="l"/>
              </a:tabLst>
              <a:defRPr>
                <a:solidFill>
                  <a:srgbClr val="616161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xfrm>
            <a:off x="11724539" y="226948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xfrm>
            <a:off x="11724539" y="2269489"/>
            <a:ext cx="569062" cy="572111"/>
          </a:xfrm>
          <a:prstGeom prst="rect">
            <a:avLst/>
          </a:prstGeom>
        </p:spPr>
        <p:txBody>
          <a:bodyPr lIns="38100" tIns="38100" rIns="38100" bIns="38100"/>
          <a:lstStyle>
            <a:lvl1pPr algn="r" defTabSz="469900">
              <a:lnSpc>
                <a:spcPts val="4000"/>
              </a:lnSpc>
              <a:tabLst>
                <a:tab pos="1079500" algn="l"/>
              </a:tabLst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584200">
              <a:lnSpc>
                <a:spcPct val="100000"/>
              </a:lnSpc>
              <a:tabLst/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Relationship Id="rId3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synbiosafe.eu/forum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Synthetic Biology</a:t>
            </a:r>
          </a:p>
        </p:txBody>
      </p:sp>
      <p:sp>
        <p:nvSpPr>
          <p:cNvPr id="134" name="Shape 13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BIO8041_BIO3030</a:t>
            </a:r>
          </a:p>
        </p:txBody>
      </p:sp>
      <p:sp>
        <p:nvSpPr>
          <p:cNvPr id="135" name="Shape 135"/>
          <p:cNvSpPr/>
          <p:nvPr/>
        </p:nvSpPr>
        <p:spPr>
          <a:xfrm>
            <a:off x="9182100" y="698500"/>
            <a:ext cx="30480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Jem Stach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500"/>
              </a:lnSpc>
              <a:defRPr sz="4600"/>
            </a:lvl1pPr>
          </a:lstStyle>
          <a:p>
            <a:pPr/>
            <a:r>
              <a:t>What is the minimum requirement for a bacterial genome?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4300"/>
              </a:lnSpc>
              <a:buBlip>
                <a:blip r:embed="rId2"/>
              </a:buBlip>
              <a:defRPr sz="3600"/>
            </a:pPr>
            <a:r>
              <a:t>Parasitic bacteria have very small genomes, but they are not independent</a:t>
            </a:r>
          </a:p>
          <a:p>
            <a:pPr>
              <a:lnSpc>
                <a:spcPts val="4300"/>
              </a:lnSpc>
              <a:buBlip>
                <a:blip r:embed="rId2"/>
              </a:buBlip>
              <a:defRPr sz="3600"/>
            </a:pPr>
            <a:r>
              <a:rPr i="1"/>
              <a:t>Mycoplasma genitalium</a:t>
            </a:r>
            <a:r>
              <a:t> has 517 genes (compare to the ca. 4000 of </a:t>
            </a:r>
            <a:r>
              <a:rPr i="1"/>
              <a:t>E. coli</a:t>
            </a:r>
            <a:r>
              <a:t>) and replicates independently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75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75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75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2786200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917" r="0" b="0"/>
          <a:stretch>
            <a:fillRect/>
          </a:stretch>
        </p:blipFill>
        <p:spPr>
          <a:xfrm>
            <a:off x="284717" y="1892300"/>
            <a:ext cx="3939109" cy="7756534"/>
          </a:xfrm>
          <a:prstGeom prst="rect">
            <a:avLst/>
          </a:prstGeom>
        </p:spPr>
      </p:pic>
      <p:sp>
        <p:nvSpPr>
          <p:cNvPr id="170" name="Shape 170"/>
          <p:cNvSpPr/>
          <p:nvPr/>
        </p:nvSpPr>
        <p:spPr>
          <a:xfrm>
            <a:off x="4406900" y="3175000"/>
            <a:ext cx="6934200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292100" indent="-292100" algn="l">
              <a:lnSpc>
                <a:spcPts val="3300"/>
              </a:lnSpc>
              <a:spcBef>
                <a:spcPts val="1400"/>
              </a:spcBef>
              <a:buSzPct val="125000"/>
              <a:buChar char="•"/>
              <a:tabLst>
                <a:tab pos="990600" algn="l"/>
              </a:tabLst>
              <a:defRPr sz="2800"/>
            </a:pPr>
            <a:r>
              <a:t>Researches wanted to know how many of the 517 genes are essential to survival and replication</a:t>
            </a:r>
          </a:p>
          <a:p>
            <a:pPr lvl="1" marL="292100" indent="-292100" algn="l">
              <a:lnSpc>
                <a:spcPts val="3300"/>
              </a:lnSpc>
              <a:spcBef>
                <a:spcPts val="1400"/>
              </a:spcBef>
              <a:buSzPct val="125000"/>
              <a:buChar char="•"/>
              <a:tabLst>
                <a:tab pos="990600" algn="l"/>
              </a:tabLst>
              <a:defRPr sz="2800"/>
            </a:pPr>
            <a:r>
              <a:t>The ultimate goal is to produce a strain that only contains the genes needed to grow and replicate - this can then be used as a vehicle/chassis for putting in custom parts to create novel species.</a:t>
            </a:r>
          </a:p>
          <a:p>
            <a:pPr lvl="1" marL="292100" indent="-292100" algn="l">
              <a:lnSpc>
                <a:spcPts val="4300"/>
              </a:lnSpc>
              <a:spcBef>
                <a:spcPts val="1400"/>
              </a:spcBef>
              <a:buSzPct val="125000"/>
              <a:buChar char="•"/>
              <a:tabLst>
                <a:tab pos="990600" algn="l"/>
              </a:tabLst>
              <a:defRPr i="1" sz="3600"/>
            </a:pPr>
            <a:r>
              <a:t>How would you identify these genes?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min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99" t="0" r="0" b="15376"/>
          <a:stretch>
            <a:fillRect/>
          </a:stretch>
        </p:blipFill>
        <p:spPr>
          <a:xfrm>
            <a:off x="3962400" y="680628"/>
            <a:ext cx="8394733" cy="6248493"/>
          </a:xfrm>
          <a:prstGeom prst="rect">
            <a:avLst/>
          </a:prstGeom>
        </p:spPr>
      </p:pic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Finding the minimal genome</a:t>
            </a:r>
          </a:p>
        </p:txBody>
      </p:sp>
      <p:sp>
        <p:nvSpPr>
          <p:cNvPr id="174" name="Shape 174"/>
          <p:cNvSpPr/>
          <p:nvPr/>
        </p:nvSpPr>
        <p:spPr>
          <a:xfrm>
            <a:off x="685800" y="685800"/>
            <a:ext cx="28956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3600"/>
              </a:lnSpc>
              <a:spcBef>
                <a:spcPts val="800"/>
              </a:spcBef>
              <a:tabLst>
                <a:tab pos="736600" algn="l"/>
              </a:tabLst>
              <a:defRPr sz="3000">
                <a:solidFill>
                  <a:srgbClr val="FFFFFF"/>
                </a:solidFill>
              </a:defRPr>
            </a:pPr>
            <a:r>
              <a:t>Authors used a transposon gene disruption technique to randomly knock down genes. They then assessed growth:</a:t>
            </a:r>
          </a:p>
          <a:p>
            <a:pPr algn="l">
              <a:lnSpc>
                <a:spcPts val="3600"/>
              </a:lnSpc>
              <a:spcBef>
                <a:spcPts val="800"/>
              </a:spcBef>
              <a:tabLst>
                <a:tab pos="736600" algn="l"/>
              </a:tabLst>
              <a:defRPr sz="3000">
                <a:solidFill>
                  <a:srgbClr val="FFFFFF"/>
                </a:solidFill>
              </a:defRPr>
            </a:pPr>
          </a:p>
          <a:p>
            <a:pPr algn="l">
              <a:lnSpc>
                <a:spcPts val="3600"/>
              </a:lnSpc>
              <a:spcBef>
                <a:spcPts val="800"/>
              </a:spcBef>
              <a:tabLst>
                <a:tab pos="736600" algn="l"/>
              </a:tabLst>
              <a:defRPr sz="3000">
                <a:solidFill>
                  <a:srgbClr val="FFFFFF"/>
                </a:solidFill>
              </a:defRPr>
            </a:pPr>
            <a:r>
              <a:t>265 to 350 of the 517 genes were deemed essential under laboratory conditions</a:t>
            </a:r>
          </a:p>
        </p:txBody>
      </p:sp>
      <p:pic>
        <p:nvPicPr>
          <p:cNvPr id="175" name="625px-Composite_transposon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1384300"/>
            <a:ext cx="7937500" cy="435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2000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we build it?</a:t>
            </a:r>
          </a:p>
        </p:txBody>
      </p:sp>
      <p:sp>
        <p:nvSpPr>
          <p:cNvPr id="178" name="Shape 17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The minimal genome appears to be small in comparison to the average genome size of bacteria.</a:t>
            </a:r>
          </a:p>
          <a:p>
            <a:pPr marL="584200">
              <a:buBlip>
                <a:blip r:embed="rId2"/>
              </a:buBlip>
            </a:pPr>
            <a:r>
              <a:t>Is it possible to reconstruct a minimal genome without resulting to cloning sections from other genomes</a:t>
            </a:r>
          </a:p>
          <a:p>
            <a:pPr marL="584200">
              <a:buBlip>
                <a:blip r:embed="rId2"/>
              </a:buBlip>
            </a:pPr>
            <a:r>
              <a:t>Chemical synthesis of DNA can achieve approx. 200 bp lengths (rapidly increasing)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enom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7" r="0" b="8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1" name="Shape 181"/>
          <p:cNvSpPr/>
          <p:nvPr>
            <p:ph type="title"/>
          </p:nvPr>
        </p:nvSpPr>
        <p:spPr>
          <a:xfrm>
            <a:off x="3784600" y="6972300"/>
            <a:ext cx="8597900" cy="2159000"/>
          </a:xfrm>
          <a:prstGeom prst="rect">
            <a:avLst/>
          </a:prstGeom>
        </p:spPr>
        <p:txBody>
          <a:bodyPr/>
          <a:lstStyle>
            <a:lvl1pPr>
              <a:lnSpc>
                <a:spcPts val="6900"/>
              </a:lnSpc>
              <a:defRPr sz="5800"/>
            </a:lvl1pPr>
          </a:lstStyle>
          <a:p>
            <a:pPr/>
            <a:r>
              <a:t>Constructing a synthetic genome</a:t>
            </a:r>
          </a:p>
        </p:txBody>
      </p:sp>
      <p:sp>
        <p:nvSpPr>
          <p:cNvPr id="182" name="Shape 182"/>
          <p:cNvSpPr/>
          <p:nvPr/>
        </p:nvSpPr>
        <p:spPr>
          <a:xfrm>
            <a:off x="685800" y="685800"/>
            <a:ext cx="28956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  <a:r>
              <a:t>First paper to report the complete chemical synthesis of a bacterial genome</a:t>
            </a:r>
          </a:p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</a:p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  <a:r>
              <a:t>Viral genomes had previously been constructed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64" r="0" b="0"/>
          <a:stretch>
            <a:fillRect/>
          </a:stretch>
        </p:blipFill>
        <p:spPr>
          <a:xfrm>
            <a:off x="729166" y="635000"/>
            <a:ext cx="11569178" cy="3550159"/>
          </a:xfrm>
          <a:prstGeom prst="rect">
            <a:avLst/>
          </a:prstGeom>
        </p:spPr>
      </p:pic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is it done</a:t>
            </a:r>
          </a:p>
        </p:txBody>
      </p:sp>
      <p:pic>
        <p:nvPicPr>
          <p:cNvPr id="186" name="dropped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9147" y="4295506"/>
            <a:ext cx="5467248" cy="4926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dropped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52500" y="635000"/>
            <a:ext cx="9944531" cy="6311900"/>
          </a:xfrm>
          <a:prstGeom prst="rect">
            <a:avLst/>
          </a:prstGeom>
        </p:spPr>
      </p:pic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Combining the parts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1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498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Minimal genome can be determined</a:t>
            </a:r>
          </a:p>
          <a:p>
            <a:pPr marL="5498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Whole genomes can be assembled from the ground up (200 bp to 500,000 bp)</a:t>
            </a:r>
          </a:p>
          <a:p>
            <a:pPr marL="5498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The chemically synthesized genome can have novel gene features (think the registry of parts) added to the genome to create a designer genome </a:t>
            </a:r>
          </a:p>
          <a:p>
            <a:pPr marL="5498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But how do we get the genome to replicate, it’s just a big lump of DNA</a:t>
            </a:r>
          </a:p>
          <a:p>
            <a:pPr marL="549835" indent="-257735">
              <a:lnSpc>
                <a:spcPts val="3600"/>
              </a:lnSpc>
              <a:buBlip>
                <a:blip r:embed="rId2"/>
              </a:buBlip>
              <a:defRPr sz="3000"/>
            </a:pPr>
            <a:r>
              <a:t>Any ideas?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enom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743" r="0" b="11151"/>
          <a:stretch>
            <a:fillRect/>
          </a:stretch>
        </p:blipFill>
        <p:spPr>
          <a:xfrm>
            <a:off x="3860800" y="609600"/>
            <a:ext cx="8534400" cy="6339841"/>
          </a:xfrm>
          <a:prstGeom prst="rect">
            <a:avLst/>
          </a:prstGeom>
        </p:spPr>
      </p:pic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Genome transplant</a:t>
            </a:r>
          </a:p>
        </p:txBody>
      </p:sp>
      <p:sp>
        <p:nvSpPr>
          <p:cNvPr id="196" name="Shape 196"/>
          <p:cNvSpPr/>
          <p:nvPr/>
        </p:nvSpPr>
        <p:spPr>
          <a:xfrm>
            <a:off x="685800" y="685800"/>
            <a:ext cx="29083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  <a:r>
              <a:t>Authors showed that it is possible to clone a whole genome into a host cell</a:t>
            </a:r>
          </a:p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</a:p>
          <a:p>
            <a: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pPr>
            <a:r>
              <a:t>In this example the genome of </a:t>
            </a:r>
            <a:r>
              <a:rPr i="1"/>
              <a:t>Synechocystis</a:t>
            </a:r>
            <a:r>
              <a:t> PC6803 was transplanted in the the genome of </a:t>
            </a:r>
            <a:r>
              <a:rPr i="1"/>
              <a:t>B. subtils</a:t>
            </a:r>
          </a:p>
        </p:txBody>
      </p:sp>
      <p:pic>
        <p:nvPicPr>
          <p:cNvPr id="197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5400" y="698500"/>
            <a:ext cx="8585200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dropped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114800" y="687153"/>
            <a:ext cx="7950200" cy="6240324"/>
          </a:xfrm>
          <a:prstGeom prst="rect">
            <a:avLst/>
          </a:prstGeom>
        </p:spPr>
      </p:pic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pPr/>
            <a:r>
              <a:t>Prepare “naked” DNA</a:t>
            </a:r>
          </a:p>
        </p:txBody>
      </p:sp>
      <p:sp>
        <p:nvSpPr>
          <p:cNvPr id="201" name="Shape 201"/>
          <p:cNvSpPr/>
          <p:nvPr/>
        </p:nvSpPr>
        <p:spPr>
          <a:xfrm>
            <a:off x="660400" y="685800"/>
            <a:ext cx="29337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  <a:r>
              <a:t>Need DNA free of proteins, RNA, and sheared DNA to serve as a donor.</a:t>
            </a:r>
          </a:p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</a:p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  <a:r>
              <a:t>Remove from the extracted genome by electrophoresis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use of the term...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  <a:defRPr>
                <a:solidFill>
                  <a:srgbClr val="5F6161"/>
                </a:solidFill>
              </a:defRPr>
            </a:pPr>
            <a:r>
              <a:t>Polish geneticist Waclaw Szybalski in 1974</a:t>
            </a:r>
          </a:p>
          <a:p>
            <a:pPr marL="498288" indent="-206188">
              <a:lnSpc>
                <a:spcPts val="2800"/>
              </a:lnSpc>
              <a:buBlip>
                <a:blip r:embed="rId2"/>
              </a:buBlip>
              <a:defRPr i="1" sz="2400">
                <a:solidFill>
                  <a:srgbClr val="5F6161"/>
                </a:solidFill>
              </a:defRPr>
            </a:pPr>
            <a:r>
              <a:t>Up to now we are working on the descriptive phase of molecular biology. ... But the real challenge will start when we enter the synthetic biology phase of research in our field...</a:t>
            </a:r>
          </a:p>
          <a:p>
            <a:pPr marL="498288" indent="-206188">
              <a:lnSpc>
                <a:spcPts val="2800"/>
              </a:lnSpc>
              <a:buBlip>
                <a:blip r:embed="rId2"/>
              </a:buBlip>
              <a:defRPr i="1" sz="2400">
                <a:solidFill>
                  <a:srgbClr val="5F6161"/>
                </a:solidFill>
              </a:defRPr>
            </a:pPr>
            <a:r>
              <a:t>We will then devise new control elements and add these new modules to the existing genomes or build up wholly new genomes. This would be a field with the unlimited expansion potential and hardly any limitations to building "new better control circuits" and ..... finally other "synthetic" organisms, like a "new better mouse"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dropped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38" t="0" r="206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for nudity</a:t>
            </a:r>
          </a:p>
        </p:txBody>
      </p:sp>
      <p:sp>
        <p:nvSpPr>
          <p:cNvPr id="205" name="Shape 205"/>
          <p:cNvSpPr/>
          <p:nvPr/>
        </p:nvSpPr>
        <p:spPr>
          <a:xfrm>
            <a:off x="660400" y="685800"/>
            <a:ext cx="29337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  <a:r>
              <a:t>Protein gels prove that the purified naked DNA is free from proteins.</a:t>
            </a:r>
          </a:p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</a:p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  <a:r>
              <a:t>Ready for transplantation.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1.medium.g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46" r="0" b="947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8" name="070625-9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9216" r="0" b="93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9" name="Shape 209"/>
          <p:cNvSpPr/>
          <p:nvPr>
            <p:ph type="title"/>
          </p:nvPr>
        </p:nvSpPr>
        <p:spPr>
          <a:xfrm>
            <a:off x="825500" y="774700"/>
            <a:ext cx="6324600" cy="2222500"/>
          </a:xfrm>
          <a:prstGeom prst="rect">
            <a:avLst/>
          </a:prstGeom>
        </p:spPr>
        <p:txBody>
          <a:bodyPr anchor="t"/>
          <a:lstStyle/>
          <a:p>
            <a:pPr/>
            <a:r>
              <a:t>Whole genome cloning</a:t>
            </a:r>
          </a:p>
        </p:txBody>
      </p:sp>
      <p:sp>
        <p:nvSpPr>
          <p:cNvPr id="210" name="Shape 210"/>
          <p:cNvSpPr/>
          <p:nvPr>
            <p:ph type="body" sz="half" idx="1"/>
          </p:nvPr>
        </p:nvSpPr>
        <p:spPr>
          <a:xfrm>
            <a:off x="876300" y="3073400"/>
            <a:ext cx="6591300" cy="5842000"/>
          </a:xfrm>
          <a:prstGeom prst="rect">
            <a:avLst/>
          </a:prstGeom>
        </p:spPr>
        <p:txBody>
          <a:bodyPr/>
          <a:lstStyle/>
          <a:p>
            <a:pPr/>
            <a:r>
              <a:t>Place the donor genome into host (donor genome has antibiotic resistance and betagalactosidae gene added).</a:t>
            </a:r>
          </a:p>
          <a:p>
            <a:pPr/>
            <a:r>
              <a:t>Closely related species (</a:t>
            </a:r>
            <a:r>
              <a:rPr i="1"/>
              <a:t>M. capricolum</a:t>
            </a:r>
            <a:r>
              <a:t> strain California kid) used</a:t>
            </a:r>
          </a:p>
          <a:p>
            <a:pPr/>
            <a:r>
              <a:t>Treat host to aid in DNA uptake - add genome - allow for uptake - plate and check for transformants.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ropped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5" t="0" r="190" b="0"/>
          <a:stretch>
            <a:fillRect/>
          </a:stretch>
        </p:blipFill>
        <p:spPr>
          <a:xfrm>
            <a:off x="635000" y="1452816"/>
            <a:ext cx="11747500" cy="4305301"/>
          </a:xfrm>
          <a:prstGeom prst="rect">
            <a:avLst/>
          </a:prstGeom>
        </p:spPr>
      </p:pic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theory...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2</a:t>
            </a:r>
          </a:p>
        </p:txBody>
      </p:sp>
      <p:sp>
        <p:nvSpPr>
          <p:cNvPr id="216" name="Shape 21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Nearly all components for synthetic life are in place:</a:t>
            </a:r>
          </a:p>
          <a:p>
            <a:pPr marL="584200">
              <a:buBlip>
                <a:blip r:embed="rId2"/>
              </a:buBlip>
            </a:pPr>
            <a:r>
              <a:t>Can build a genome from scratch</a:t>
            </a:r>
          </a:p>
          <a:p>
            <a:pPr marL="584200">
              <a:buBlip>
                <a:blip r:embed="rId2"/>
              </a:buBlip>
            </a:pPr>
            <a:r>
              <a:t>Can introduce novel genetic components</a:t>
            </a:r>
          </a:p>
          <a:p>
            <a:pPr marL="584200">
              <a:buBlip>
                <a:blip r:embed="rId2"/>
              </a:buBlip>
            </a:pPr>
            <a:r>
              <a:t>Can transplant the genome into a host cell for replication</a:t>
            </a:r>
          </a:p>
          <a:p>
            <a:pPr marL="584200">
              <a:buBlip>
                <a:blip r:embed="rId2"/>
              </a:buBlip>
            </a:pPr>
            <a:r>
              <a:t>remove host genome by cellular division</a:t>
            </a:r>
          </a:p>
          <a:p>
            <a:pPr marL="584200">
              <a:buBlip>
                <a:blip r:embed="rId2"/>
              </a:buBlip>
            </a:pPr>
            <a:r>
              <a:t> =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mg20627622.600-1_30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64" r="0" b="13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Synthetic life created</a:t>
            </a:r>
          </a:p>
        </p:txBody>
      </p:sp>
      <p:sp>
        <p:nvSpPr>
          <p:cNvPr id="220" name="Shape 220"/>
          <p:cNvSpPr/>
          <p:nvPr/>
        </p:nvSpPr>
        <p:spPr>
          <a:xfrm>
            <a:off x="660400" y="685800"/>
            <a:ext cx="29337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800"/>
              </a:spcBef>
              <a:tabLst>
                <a:tab pos="736600" algn="l"/>
              </a:tabLst>
              <a:defRPr>
                <a:solidFill>
                  <a:srgbClr val="FFFFFF"/>
                </a:solidFill>
              </a:defRPr>
            </a:pPr>
            <a:r>
              <a:t>Last year the synthetic genome was successfully transplanted into a donor, replication and subsequent division lead to a cell that contains only the synthetic genome = synthetic life</a:t>
            </a:r>
          </a:p>
          <a:p>
            <a:pPr algn="l">
              <a:spcBef>
                <a:spcPts val="800"/>
              </a:spcBef>
              <a:tabLst>
                <a:tab pos="736600" algn="l"/>
              </a:tabLst>
              <a:defRPr b="1">
                <a:solidFill>
                  <a:srgbClr val="FFFFFF"/>
                </a:solidFill>
              </a:defRPr>
            </a:pPr>
            <a:r>
              <a:t>JCVI-syn1.0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what parts can we build?</a:t>
            </a:r>
          </a:p>
        </p:txBody>
      </p:sp>
      <p:sp>
        <p:nvSpPr>
          <p:cNvPr id="223" name="Shape 22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The standard registry of parts can be used by engineers to create functional outputs</a:t>
            </a:r>
          </a:p>
          <a:p>
            <a:pPr marL="584200">
              <a:buBlip>
                <a:blip r:embed="rId2"/>
              </a:buBlip>
            </a:pPr>
            <a:r>
              <a:t>Synthetic biologists see these DNA parts as technology</a:t>
            </a:r>
          </a:p>
          <a:p>
            <a:pPr marL="584200">
              <a:buBlip>
                <a:blip r:embed="rId2"/>
              </a:buBlip>
            </a:pPr>
            <a:r>
              <a:t>Similar to designing circuit boards from logic gates (indeed DNA parts are being used to build computers)</a:t>
            </a:r>
          </a:p>
          <a:p>
            <a:pPr marL="584200">
              <a:buBlip>
                <a:blip r:embed="rId2"/>
              </a:buBlip>
            </a:pPr>
            <a:r>
              <a:t>Examples...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381000"/>
            <a:ext cx="9639300" cy="8792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800px-Newcastle_summary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488" b="0"/>
          <a:stretch>
            <a:fillRect/>
          </a:stretch>
        </p:blipFill>
        <p:spPr>
          <a:xfrm>
            <a:off x="908425" y="962628"/>
            <a:ext cx="10540048" cy="7851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potential</a:t>
            </a:r>
          </a:p>
        </p:txBody>
      </p:sp>
      <p:sp>
        <p:nvSpPr>
          <p:cNvPr id="230" name="Shape 23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326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rPr b="1"/>
              <a:t>Protein design </a:t>
            </a:r>
            <a:r>
              <a:t>(improved catalysis)</a:t>
            </a:r>
          </a:p>
          <a:p>
            <a:pPr marL="5326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rPr b="1"/>
              <a:t>Drug production</a:t>
            </a:r>
            <a:r>
              <a:t> - Microbes designed to produce high quantities of drugs e.g. artemisinin (anti-malarial)</a:t>
            </a:r>
          </a:p>
          <a:p>
            <a:pPr marL="5326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rPr b="1"/>
              <a:t>Pollutant clean-up</a:t>
            </a:r>
            <a:r>
              <a:t> - synthetic organisms programmed to scan the environment for toxins and break them down before they cause harm</a:t>
            </a:r>
          </a:p>
          <a:p>
            <a:pPr marL="5326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rPr b="1"/>
              <a:t>Medical </a:t>
            </a:r>
            <a:r>
              <a:t>- synthetic organisms injected to seek and destroy pathogens and tumors</a:t>
            </a:r>
          </a:p>
          <a:p>
            <a:pPr marL="532652" indent="-240552">
              <a:lnSpc>
                <a:spcPts val="3300"/>
              </a:lnSpc>
              <a:buBlip>
                <a:blip r:embed="rId2"/>
              </a:buBlip>
              <a:defRPr sz="2800"/>
            </a:pPr>
            <a:r>
              <a:rPr b="1"/>
              <a:t>Fuel production</a:t>
            </a:r>
            <a:r>
              <a:t> - cells designed to take raw waste and produce hydrogen and ethanol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lasmodium_falciparum_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224" t="0" r="25172" b="98"/>
          <a:stretch>
            <a:fillRect/>
          </a:stretch>
        </p:blipFill>
        <p:spPr>
          <a:xfrm>
            <a:off x="7932317" y="3136900"/>
            <a:ext cx="4435047" cy="5988522"/>
          </a:xfrm>
          <a:prstGeom prst="rect">
            <a:avLst/>
          </a:prstGeom>
        </p:spPr>
      </p:pic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Malaria</a:t>
            </a:r>
          </a:p>
        </p:txBody>
      </p:sp>
      <p:sp>
        <p:nvSpPr>
          <p:cNvPr id="234" name="Shape 23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3"/>
              </a:buBlip>
            </a:pPr>
            <a:r>
              <a:t>Mosquito-borne infection caused by protist </a:t>
            </a:r>
            <a:r>
              <a:rPr i="1"/>
              <a:t>Plasmodium</a:t>
            </a:r>
            <a:endParaRPr i="1"/>
          </a:p>
          <a:p>
            <a:pPr marL="584200">
              <a:buBlip>
                <a:blip r:embed="rId3"/>
              </a:buBlip>
            </a:pPr>
            <a:r>
              <a:t>Kills ca. 3 million people per year.</a:t>
            </a:r>
          </a:p>
          <a:p>
            <a:pPr marL="584200">
              <a:buBlip>
                <a:blip r:embed="rId3"/>
              </a:buBlip>
            </a:pPr>
            <a:r>
              <a:t>Recently Artemisinin has been used to treat Malaria.</a:t>
            </a:r>
          </a:p>
          <a:p>
            <a:pPr marL="584200">
              <a:buBlip>
                <a:blip r:embed="rId3"/>
              </a:buBlip>
            </a:pPr>
            <a:r>
              <a:t>Effective therapy in combination treatment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ctrTitle"/>
          </p:nvPr>
        </p:nvSpPr>
        <p:spPr>
          <a:xfrm>
            <a:off x="1130300" y="876300"/>
            <a:ext cx="7289800" cy="1193800"/>
          </a:xfrm>
          <a:prstGeom prst="rect">
            <a:avLst/>
          </a:prstGeom>
        </p:spPr>
        <p:txBody>
          <a:bodyPr anchor="t"/>
          <a:lstStyle/>
          <a:p>
            <a:pPr/>
            <a:r>
              <a:t>Synthetic biology:</a:t>
            </a:r>
          </a:p>
        </p:txBody>
      </p:sp>
      <p:sp>
        <p:nvSpPr>
          <p:cNvPr id="141" name="Shape 141"/>
          <p:cNvSpPr/>
          <p:nvPr>
            <p:ph type="subTitle" sz="half" idx="1"/>
          </p:nvPr>
        </p:nvSpPr>
        <p:spPr>
          <a:xfrm>
            <a:off x="1130300" y="2527300"/>
            <a:ext cx="7289800" cy="5461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4800">
                <a:solidFill>
                  <a:srgbClr val="5F6161"/>
                </a:solidFill>
              </a:defRPr>
            </a:lvl1pPr>
          </a:lstStyle>
          <a:p>
            <a:pPr/>
            <a:r>
              <a:t>a new area of biological research that combines science and engineering in order to design and build ("synthesize") novel biological functions and systems.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Artemisia_annua_detail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180" t="0" r="22329" b="98"/>
          <a:stretch>
            <a:fillRect/>
          </a:stretch>
        </p:blipFill>
        <p:spPr>
          <a:xfrm>
            <a:off x="7932317" y="3136900"/>
            <a:ext cx="4435047" cy="5988522"/>
          </a:xfrm>
          <a:prstGeom prst="rect">
            <a:avLst/>
          </a:prstGeom>
        </p:spPr>
      </p:pic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Malaria</a:t>
            </a:r>
          </a:p>
        </p:txBody>
      </p:sp>
      <p:sp>
        <p:nvSpPr>
          <p:cNvPr id="238" name="Shape 23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3"/>
              </a:buBlip>
            </a:pPr>
            <a:r>
              <a:t>Artemisinin is extracted from plant </a:t>
            </a:r>
            <a:r>
              <a:rPr i="1"/>
              <a:t>Artemisia annua</a:t>
            </a:r>
            <a:r>
              <a:t>.</a:t>
            </a:r>
          </a:p>
          <a:p>
            <a:pPr marL="584200">
              <a:buBlip>
                <a:blip r:embed="rId3"/>
              </a:buBlip>
            </a:pPr>
            <a:r>
              <a:t>Only produced under certain conditions of stress.</a:t>
            </a:r>
          </a:p>
          <a:p>
            <a:pPr marL="584200">
              <a:buBlip>
                <a:blip r:embed="rId3"/>
              </a:buBlip>
            </a:pPr>
            <a:r>
              <a:t>Produced in small quantities.</a:t>
            </a:r>
          </a:p>
          <a:p>
            <a:pPr marL="584200">
              <a:buBlip>
                <a:blip r:embed="rId3"/>
              </a:buBlip>
            </a:pPr>
            <a:r>
              <a:t>Purification is difficult.</a:t>
            </a:r>
          </a:p>
          <a:p>
            <a:pPr marL="584200">
              <a:buBlip>
                <a:blip r:embed="rId3"/>
              </a:buBlip>
            </a:pPr>
            <a:r>
              <a:t>Low yields, impurities present, consumption of large amounts of natural resources.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Artemisinin_skeletal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01" t="0" r="1229" b="0"/>
          <a:stretch>
            <a:fillRect/>
          </a:stretch>
        </p:blipFill>
        <p:spPr>
          <a:xfrm>
            <a:off x="7932317" y="3594100"/>
            <a:ext cx="4435047" cy="4762500"/>
          </a:xfrm>
          <a:prstGeom prst="rect">
            <a:avLst/>
          </a:prstGeom>
        </p:spPr>
      </p:pic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Synthetic biology solution</a:t>
            </a:r>
          </a:p>
        </p:txBody>
      </p:sp>
      <p:sp>
        <p:nvSpPr>
          <p:cNvPr id="242" name="Shape 24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3"/>
              </a:buBlip>
            </a:pPr>
            <a:r>
              <a:t>Production of amorphadiene (precursor of artemisinin) in bacteria.</a:t>
            </a:r>
          </a:p>
          <a:p>
            <a:pPr marL="584200">
              <a:buBlip>
                <a:blip r:embed="rId3"/>
              </a:buBlip>
            </a:pPr>
            <a:r>
              <a:t>Enables increase in yield, easy purification, low cost production, low natural resource consumption.</a:t>
            </a:r>
          </a:p>
          <a:p>
            <a:pPr marL="584200">
              <a:buBlip>
                <a:blip r:embed="rId3"/>
              </a:buBlip>
            </a:pPr>
            <a:r>
              <a:t>Also, slight modification to produce backbones to other terpenoid-based drugs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arte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1587500"/>
            <a:ext cx="10477501" cy="6574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282700" y="1117600"/>
            <a:ext cx="4076700" cy="2768600"/>
          </a:xfrm>
          <a:prstGeom prst="roundRect">
            <a:avLst>
              <a:gd name="adj" fmla="val 6881"/>
            </a:avLst>
          </a:prstGeom>
          <a:solidFill>
            <a:srgbClr val="3BAE6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 flipV="1">
            <a:off x="1358900" y="1600217"/>
            <a:ext cx="3924300" cy="3808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1587500" y="1384300"/>
            <a:ext cx="927100" cy="444500"/>
          </a:xfrm>
          <a:prstGeom prst="rect">
            <a:avLst/>
          </a:prstGeom>
          <a:solidFill>
            <a:srgbClr val="E08C5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lnSpc>
                <a:spcPts val="2800"/>
              </a:lnSpc>
              <a:defRPr sz="2400">
                <a:solidFill>
                  <a:srgbClr val="FFFFFF"/>
                </a:solidFill>
              </a:defRPr>
            </a:pPr>
            <a:r>
              <a:rPr i="1"/>
              <a:t>eth</a:t>
            </a:r>
            <a:r>
              <a:t>A</a:t>
            </a:r>
          </a:p>
        </p:txBody>
      </p:sp>
      <p:sp>
        <p:nvSpPr>
          <p:cNvPr id="249" name="Shape 249"/>
          <p:cNvSpPr/>
          <p:nvPr/>
        </p:nvSpPr>
        <p:spPr>
          <a:xfrm>
            <a:off x="4127500" y="1384300"/>
            <a:ext cx="927100" cy="444500"/>
          </a:xfrm>
          <a:prstGeom prst="rect">
            <a:avLst/>
          </a:prstGeom>
          <a:solidFill>
            <a:srgbClr val="E08C5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lnSpc>
                <a:spcPts val="2800"/>
              </a:lnSpc>
              <a:defRPr sz="2400">
                <a:solidFill>
                  <a:srgbClr val="FFFFFF"/>
                </a:solidFill>
              </a:defRPr>
            </a:pPr>
            <a:r>
              <a:rPr i="1"/>
              <a:t>eth</a:t>
            </a:r>
            <a:r>
              <a:t>R</a:t>
            </a:r>
          </a:p>
        </p:txBody>
      </p:sp>
      <p:sp>
        <p:nvSpPr>
          <p:cNvPr id="250" name="Shape 250"/>
          <p:cNvSpPr/>
          <p:nvPr/>
        </p:nvSpPr>
        <p:spPr>
          <a:xfrm>
            <a:off x="2514600" y="1308100"/>
            <a:ext cx="1612900" cy="609600"/>
          </a:xfrm>
          <a:prstGeom prst="leftRightArrow">
            <a:avLst>
              <a:gd name="adj1" fmla="val 32000"/>
              <a:gd name="adj2" fmla="val 91667"/>
            </a:avLst>
          </a:prstGeom>
          <a:solidFill>
            <a:srgbClr val="FAE73F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1511300" y="2540000"/>
            <a:ext cx="1079500" cy="825500"/>
          </a:xfrm>
          <a:prstGeom prst="ellipse">
            <a:avLst/>
          </a:prstGeom>
          <a:solidFill>
            <a:srgbClr val="3BAE6C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ts val="28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EthA</a:t>
            </a:r>
          </a:p>
        </p:txBody>
      </p:sp>
      <p:sp>
        <p:nvSpPr>
          <p:cNvPr id="252" name="Shape 252"/>
          <p:cNvSpPr/>
          <p:nvPr/>
        </p:nvSpPr>
        <p:spPr>
          <a:xfrm>
            <a:off x="2775613" y="1371600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8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53" name="Shape 253"/>
          <p:cNvSpPr/>
          <p:nvPr/>
        </p:nvSpPr>
        <p:spPr>
          <a:xfrm>
            <a:off x="3555999" y="1371600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28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54" name="Shape 254"/>
          <p:cNvSpPr/>
          <p:nvPr/>
        </p:nvSpPr>
        <p:spPr>
          <a:xfrm flipV="1">
            <a:off x="2006600" y="1816100"/>
            <a:ext cx="0" cy="762000"/>
          </a:xfrm>
          <a:prstGeom prst="line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5" name="dru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800" y="4197350"/>
            <a:ext cx="1593477" cy="1003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2362200" y="3060700"/>
            <a:ext cx="12065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21483"/>
                </a:moveTo>
                <a:cubicBezTo>
                  <a:pt x="825" y="17591"/>
                  <a:pt x="1567" y="12159"/>
                  <a:pt x="2501" y="9689"/>
                </a:cubicBezTo>
                <a:cubicBezTo>
                  <a:pt x="2962" y="8469"/>
                  <a:pt x="4498" y="5289"/>
                  <a:pt x="5457" y="4423"/>
                </a:cubicBezTo>
                <a:cubicBezTo>
                  <a:pt x="7009" y="3022"/>
                  <a:pt x="12613" y="710"/>
                  <a:pt x="14779" y="211"/>
                </a:cubicBezTo>
                <a:cubicBezTo>
                  <a:pt x="16204" y="-117"/>
                  <a:pt x="19349" y="70"/>
                  <a:pt x="21600" y="0"/>
                </a:cubicBezTo>
              </a:path>
            </a:pathLst>
          </a:cu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257" name="prodru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0" y="2032000"/>
            <a:ext cx="1693069" cy="1003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3543300" y="3213100"/>
            <a:ext cx="927100" cy="444500"/>
          </a:xfrm>
          <a:prstGeom prst="rect">
            <a:avLst/>
          </a:prstGeom>
          <a:solidFill>
            <a:srgbClr val="E08C51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ts val="28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InhA</a:t>
            </a:r>
          </a:p>
        </p:txBody>
      </p:sp>
      <p:sp>
        <p:nvSpPr>
          <p:cNvPr id="259" name="Shape 259"/>
          <p:cNvSpPr/>
          <p:nvPr/>
        </p:nvSpPr>
        <p:spPr>
          <a:xfrm>
            <a:off x="3686771" y="3124200"/>
            <a:ext cx="640158" cy="608825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0" name="sku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1300" y="876300"/>
            <a:ext cx="3746500" cy="361026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 flipV="1">
            <a:off x="2895545" y="1181077"/>
            <a:ext cx="1473255" cy="1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4356099" y="1181100"/>
            <a:ext cx="1" cy="2032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3759199" y="1193800"/>
            <a:ext cx="1" cy="1651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2908299" y="1193800"/>
            <a:ext cx="1" cy="1651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596900" y="8318500"/>
            <a:ext cx="10795000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Synthetic biology to make constructs for screening</a:t>
            </a:r>
          </a:p>
        </p:txBody>
      </p:sp>
      <p:sp>
        <p:nvSpPr>
          <p:cNvPr id="266" name="Shape 266"/>
          <p:cNvSpPr/>
          <p:nvPr/>
        </p:nvSpPr>
        <p:spPr>
          <a:xfrm>
            <a:off x="1883258" y="584200"/>
            <a:ext cx="2883920" cy="58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i="1"/>
            </a:lvl1pPr>
          </a:lstStyle>
          <a:p>
            <a:pPr/>
            <a:r>
              <a:t>M. tuberculosis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2546302" y="584200"/>
            <a:ext cx="8477299" cy="6897421"/>
            <a:chOff x="0" y="0"/>
            <a:chExt cx="8477298" cy="6897420"/>
          </a:xfrm>
        </p:grpSpPr>
        <p:grpSp>
          <p:nvGrpSpPr>
            <p:cNvPr id="284" name="Group 284"/>
            <p:cNvGrpSpPr/>
            <p:nvPr/>
          </p:nvGrpSpPr>
          <p:grpSpPr>
            <a:xfrm>
              <a:off x="-1" y="558800"/>
              <a:ext cx="8477299" cy="6338621"/>
              <a:chOff x="0" y="0"/>
              <a:chExt cx="8477297" cy="6338620"/>
            </a:xfrm>
          </p:grpSpPr>
          <p:sp>
            <p:nvSpPr>
              <p:cNvPr id="267" name="Shape 267"/>
              <p:cNvSpPr/>
              <p:nvPr/>
            </p:nvSpPr>
            <p:spPr>
              <a:xfrm>
                <a:off x="3384597" y="0"/>
                <a:ext cx="5092701" cy="6273800"/>
              </a:xfrm>
              <a:prstGeom prst="roundRect">
                <a:avLst>
                  <a:gd name="adj" fmla="val 3741"/>
                </a:avLst>
              </a:prstGeom>
              <a:solidFill>
                <a:srgbClr val="86BDE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8" name="Shape 268"/>
              <p:cNvSpPr/>
              <p:nvPr/>
            </p:nvSpPr>
            <p:spPr>
              <a:xfrm flipV="1">
                <a:off x="3867197" y="5283200"/>
                <a:ext cx="3924301" cy="3808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4095797" y="5067300"/>
                <a:ext cx="927101" cy="444500"/>
              </a:xfrm>
              <a:prstGeom prst="rect">
                <a:avLst/>
              </a:prstGeom>
              <a:solidFill>
                <a:srgbClr val="E08C51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2600"/>
                  </a:lnSpc>
                  <a:defRPr sz="2200">
                    <a:solidFill>
                      <a:srgbClr val="FFFFFF"/>
                    </a:solidFill>
                  </a:defRPr>
                </a:pPr>
                <a:r>
                  <a:rPr i="1"/>
                  <a:t>O</a:t>
                </a:r>
                <a:r>
                  <a:rPr baseline="-5999" i="1"/>
                  <a:t>ethR</a:t>
                </a: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6165897" y="5067300"/>
                <a:ext cx="927101" cy="444500"/>
              </a:xfrm>
              <a:prstGeom prst="rect">
                <a:avLst/>
              </a:prstGeom>
              <a:solidFill>
                <a:srgbClr val="E08C51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lnSpc>
                    <a:spcPts val="2800"/>
                  </a:lnSpc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SEAP</a:t>
                </a:r>
              </a:p>
            </p:txBody>
          </p:sp>
          <p:sp>
            <p:nvSpPr>
              <p:cNvPr id="271" name="Shape 271"/>
              <p:cNvSpPr/>
              <p:nvPr/>
            </p:nvSpPr>
            <p:spPr>
              <a:xfrm flipV="1">
                <a:off x="3905297" y="469900"/>
                <a:ext cx="3924301" cy="3808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4057697" y="88900"/>
                <a:ext cx="1016001" cy="812800"/>
              </a:xfrm>
              <a:prstGeom prst="rightArrow">
                <a:avLst>
                  <a:gd name="adj1" fmla="val 56250"/>
                  <a:gd name="adj2" fmla="val 56250"/>
                </a:avLst>
              </a:prstGeom>
              <a:solidFill>
                <a:srgbClr val="FAE73F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2600"/>
                  </a:lnSpc>
                  <a:defRPr sz="2200">
                    <a:solidFill>
                      <a:srgbClr val="FFFFFF"/>
                    </a:solidFill>
                  </a:defRPr>
                </a:pPr>
                <a:r>
                  <a:t>P</a:t>
                </a:r>
                <a:r>
                  <a:rPr baseline="-5999"/>
                  <a:t>SV40</a:t>
                </a: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5086397" y="266700"/>
                <a:ext cx="2044701" cy="444500"/>
              </a:xfrm>
              <a:prstGeom prst="rect">
                <a:avLst/>
              </a:prstGeom>
              <a:solidFill>
                <a:srgbClr val="E08C51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lnSpc>
                    <a:spcPts val="2800"/>
                  </a:lnSpc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EthR-VP16</a:t>
                </a: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4222797" y="1600200"/>
                <a:ext cx="1016001" cy="812800"/>
              </a:xfrm>
              <a:prstGeom prst="rightArrow">
                <a:avLst>
                  <a:gd name="adj1" fmla="val 56250"/>
                  <a:gd name="adj2" fmla="val 56250"/>
                </a:avLst>
              </a:prstGeom>
              <a:solidFill>
                <a:srgbClr val="FAE73F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lnSpc>
                    <a:spcPts val="2600"/>
                  </a:lnSpc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VP16</a:t>
                </a: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3854497" y="2235200"/>
                <a:ext cx="927101" cy="863600"/>
              </a:xfrm>
              <a:prstGeom prst="rect">
                <a:avLst/>
              </a:prstGeom>
              <a:solidFill>
                <a:srgbClr val="FF9300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lnSpc>
                    <a:spcPts val="2600"/>
                  </a:lnSpc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EthR</a:t>
                </a: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5086397" y="4902200"/>
                <a:ext cx="1016001" cy="812800"/>
              </a:xfrm>
              <a:prstGeom prst="rightArrow">
                <a:avLst>
                  <a:gd name="adj1" fmla="val 56250"/>
                  <a:gd name="adj2" fmla="val 56250"/>
                </a:avLst>
              </a:prstGeom>
              <a:solidFill>
                <a:srgbClr val="FAE73F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2600"/>
                  </a:lnSpc>
                  <a:defRPr sz="2200">
                    <a:solidFill>
                      <a:srgbClr val="FFFFFF"/>
                    </a:solidFill>
                  </a:defRPr>
                </a:pPr>
                <a:r>
                  <a:t>P</a:t>
                </a:r>
                <a:r>
                  <a:rPr baseline="-5999"/>
                  <a:t>min</a:t>
                </a: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4311697" y="723900"/>
                <a:ext cx="1816101" cy="1054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449" y="15354"/>
                    </a:lnTo>
                    <a:lnTo>
                      <a:pt x="151" y="15354"/>
                    </a:lnTo>
                    <a:cubicBezTo>
                      <a:pt x="151" y="15354"/>
                      <a:pt x="151" y="21600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5226097" y="2019300"/>
                <a:ext cx="12701" cy="307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0" y="18119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9" name="Shape 279"/>
              <p:cNvSpPr/>
              <p:nvPr/>
            </p:nvSpPr>
            <p:spPr>
              <a:xfrm flipH="1">
                <a:off x="5226097" y="4495800"/>
                <a:ext cx="1358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0" name="Shape 280"/>
              <p:cNvSpPr/>
              <p:nvPr/>
            </p:nvSpPr>
            <p:spPr>
              <a:xfrm flipV="1">
                <a:off x="6572297" y="4495799"/>
                <a:ext cx="1" cy="5969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1" name="Shape 281"/>
              <p:cNvSpPr/>
              <p:nvPr/>
            </p:nvSpPr>
            <p:spPr>
              <a:xfrm flipH="1" flipV="1">
                <a:off x="4235497" y="3098800"/>
                <a:ext cx="12701" cy="19812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-1" y="4800600"/>
                <a:ext cx="2929434" cy="1538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/>
              <a:p>
                <a:pPr/>
                <a:r>
                  <a:t>Non-cytotoxic</a:t>
                </a:r>
              </a:p>
              <a:p>
                <a:pPr/>
                <a:r>
                  <a:t>cell-permeable</a:t>
                </a:r>
              </a:p>
              <a:p>
                <a:pPr/>
                <a:r>
                  <a:t>EthR-inhibitor</a:t>
                </a:r>
              </a:p>
            </p:txBody>
          </p:sp>
          <p:sp>
            <p:nvSpPr>
              <p:cNvPr id="283" name="Shape 283"/>
              <p:cNvSpPr/>
              <p:nvPr/>
            </p:nvSpPr>
            <p:spPr>
              <a:xfrm flipV="1">
                <a:off x="1530397" y="3109353"/>
                <a:ext cx="2293921" cy="1767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lnSpc>
                    <a:spcPct val="100000"/>
                  </a:lnSpc>
                  <a:tabLst/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285" name="Shape 285"/>
            <p:cNvSpPr/>
            <p:nvPr/>
          </p:nvSpPr>
          <p:spPr>
            <a:xfrm>
              <a:off x="3884979" y="0"/>
              <a:ext cx="4194557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/>
              <a:r>
                <a:t>Human kidney cell line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66274 -0.221354" origin="layout" pathEditMode="relative">
                                      <p:cBhvr>
                                        <p:cTn id="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8" dur="20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0"/>
      <p:bldP build="whole" bldLvl="1" animBg="1" rev="0" advAuto="0" spid="255" grpId="4"/>
      <p:bldP build="whole" bldLvl="1" animBg="1" rev="0" advAuto="0" spid="256" grpId="6"/>
      <p:bldP build="whole" bldLvl="1" animBg="1" rev="0" advAuto="0" spid="259" grpId="7"/>
      <p:bldP build="whole" bldLvl="1" animBg="1" rev="0" advAuto="0" spid="260" grpId="8"/>
      <p:bldP build="whole" bldLvl="1" animBg="1" rev="0" advAuto="0" spid="257" grpId="5"/>
      <p:bldP build="whole" bldLvl="1" animBg="1" rev="0" advAuto="0" spid="260" grpId="9"/>
      <p:bldP build="whole" bldLvl="1" animBg="1" rev="0" advAuto="0" spid="256" grpId="2"/>
      <p:bldP build="whole" bldLvl="1" animBg="1" rev="0" advAuto="0" spid="25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87301" y="5947724"/>
            <a:ext cx="973913" cy="90805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571899" y="3911599"/>
            <a:ext cx="26916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Operator seq </a:t>
            </a:r>
          </a:p>
          <a:p>
            <a: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eth</a:t>
            </a:r>
            <a:r>
              <a:t>A</a:t>
            </a:r>
          </a:p>
        </p:txBody>
      </p:sp>
      <p:sp>
        <p:nvSpPr>
          <p:cNvPr id="290" name="Shape 290"/>
          <p:cNvSpPr/>
          <p:nvPr/>
        </p:nvSpPr>
        <p:spPr>
          <a:xfrm>
            <a:off x="381000" y="3924300"/>
            <a:ext cx="4841804" cy="0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1282700" y="3096517"/>
            <a:ext cx="927497" cy="815083"/>
          </a:xfrm>
          <a:prstGeom prst="rect">
            <a:avLst/>
          </a:prstGeom>
          <a:solidFill>
            <a:srgbClr val="F39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1257300" y="2120900"/>
            <a:ext cx="1806504" cy="1270000"/>
          </a:xfrm>
          <a:prstGeom prst="rightArrow">
            <a:avLst>
              <a:gd name="adj1" fmla="val 53258"/>
              <a:gd name="adj2" fmla="val 67445"/>
            </a:avLst>
          </a:prstGeom>
          <a:solidFill>
            <a:srgbClr val="FFFB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3" name="Shape 293"/>
          <p:cNvSpPr/>
          <p:nvPr/>
        </p:nvSpPr>
        <p:spPr>
          <a:xfrm rot="16200000">
            <a:off x="2376661" y="2240384"/>
            <a:ext cx="984052" cy="1316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421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3527176" y="2406848"/>
            <a:ext cx="1209924" cy="1504752"/>
          </a:xfrm>
          <a:prstGeom prst="rect">
            <a:avLst/>
          </a:prstGeom>
          <a:solidFill>
            <a:srgbClr val="9421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2786338" y="3937000"/>
            <a:ext cx="26916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Promoter</a:t>
            </a:r>
          </a:p>
        </p:txBody>
      </p:sp>
      <p:sp>
        <p:nvSpPr>
          <p:cNvPr id="296" name="Shape 296"/>
          <p:cNvSpPr/>
          <p:nvPr/>
        </p:nvSpPr>
        <p:spPr>
          <a:xfrm>
            <a:off x="5273602" y="3276600"/>
            <a:ext cx="3490864" cy="1270000"/>
          </a:xfrm>
          <a:prstGeom prst="rightArrow">
            <a:avLst>
              <a:gd name="adj1" fmla="val 57852"/>
              <a:gd name="adj2" fmla="val 64000"/>
            </a:avLst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1300292" y="3223247"/>
            <a:ext cx="892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EthR</a:t>
            </a:r>
          </a:p>
        </p:txBody>
      </p:sp>
      <p:sp>
        <p:nvSpPr>
          <p:cNvPr id="298" name="Shape 298"/>
          <p:cNvSpPr/>
          <p:nvPr/>
        </p:nvSpPr>
        <p:spPr>
          <a:xfrm>
            <a:off x="1430743" y="2482849"/>
            <a:ext cx="97391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VP16</a:t>
            </a:r>
          </a:p>
        </p:txBody>
      </p:sp>
      <p:sp>
        <p:nvSpPr>
          <p:cNvPr id="299" name="Shape 299"/>
          <p:cNvSpPr/>
          <p:nvPr/>
        </p:nvSpPr>
        <p:spPr>
          <a:xfrm>
            <a:off x="3156442" y="2755899"/>
            <a:ext cx="148548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RNA pol</a:t>
            </a:r>
          </a:p>
        </p:txBody>
      </p:sp>
      <p:sp>
        <p:nvSpPr>
          <p:cNvPr id="300" name="Shape 300"/>
          <p:cNvSpPr/>
          <p:nvPr/>
        </p:nvSpPr>
        <p:spPr>
          <a:xfrm>
            <a:off x="6084836" y="3638549"/>
            <a:ext cx="10350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SEAP</a:t>
            </a:r>
          </a:p>
        </p:txBody>
      </p:sp>
      <p:sp>
        <p:nvSpPr>
          <p:cNvPr id="301" name="Shape 301"/>
          <p:cNvSpPr/>
          <p:nvPr/>
        </p:nvSpPr>
        <p:spPr>
          <a:xfrm>
            <a:off x="10697861" y="3302000"/>
            <a:ext cx="1270001" cy="1270000"/>
          </a:xfrm>
          <a:prstGeom prst="ellipse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2" name="Shape 302"/>
          <p:cNvSpPr/>
          <p:nvPr/>
        </p:nvSpPr>
        <p:spPr>
          <a:xfrm>
            <a:off x="10697861" y="6623050"/>
            <a:ext cx="1270001" cy="1270000"/>
          </a:xfrm>
          <a:prstGeom prst="ellipse">
            <a:avLst/>
          </a:prstGeom>
          <a:solidFill>
            <a:srgbClr val="9421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9196158" y="3302000"/>
            <a:ext cx="1270001" cy="1270000"/>
          </a:xfrm>
          <a:prstGeom prst="ellipse">
            <a:avLst/>
          </a:prstGeom>
          <a:solidFill>
            <a:srgbClr val="FFFFFF"/>
          </a:solidFill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9313633" y="3649220"/>
            <a:ext cx="10350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SEAP</a:t>
            </a:r>
          </a:p>
        </p:txBody>
      </p:sp>
      <p:sp>
        <p:nvSpPr>
          <p:cNvPr id="305" name="Shape 305"/>
          <p:cNvSpPr/>
          <p:nvPr/>
        </p:nvSpPr>
        <p:spPr>
          <a:xfrm>
            <a:off x="571899" y="7296149"/>
            <a:ext cx="26916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Operator seq </a:t>
            </a:r>
          </a:p>
          <a:p>
            <a: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eth</a:t>
            </a:r>
            <a:r>
              <a:t>A</a:t>
            </a:r>
          </a:p>
        </p:txBody>
      </p:sp>
      <p:sp>
        <p:nvSpPr>
          <p:cNvPr id="306" name="Shape 306"/>
          <p:cNvSpPr/>
          <p:nvPr/>
        </p:nvSpPr>
        <p:spPr>
          <a:xfrm>
            <a:off x="381000" y="7308850"/>
            <a:ext cx="4841804" cy="0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623553" y="5613016"/>
            <a:ext cx="927497" cy="815083"/>
          </a:xfrm>
          <a:prstGeom prst="rect">
            <a:avLst/>
          </a:prstGeom>
          <a:solidFill>
            <a:srgbClr val="F39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598153" y="4637398"/>
            <a:ext cx="1806504" cy="1270001"/>
          </a:xfrm>
          <a:prstGeom prst="rightArrow">
            <a:avLst>
              <a:gd name="adj1" fmla="val 53258"/>
              <a:gd name="adj2" fmla="val 67445"/>
            </a:avLst>
          </a:prstGeom>
          <a:solidFill>
            <a:srgbClr val="FFFB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09" name="Shape 309"/>
          <p:cNvSpPr/>
          <p:nvPr/>
        </p:nvSpPr>
        <p:spPr>
          <a:xfrm rot="16200000">
            <a:off x="2376661" y="5624934"/>
            <a:ext cx="984052" cy="1316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421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3527176" y="5791398"/>
            <a:ext cx="1209924" cy="1504752"/>
          </a:xfrm>
          <a:prstGeom prst="rect">
            <a:avLst/>
          </a:prstGeom>
          <a:solidFill>
            <a:srgbClr val="9421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2786338" y="7321550"/>
            <a:ext cx="26916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Promoter</a:t>
            </a:r>
          </a:p>
        </p:txBody>
      </p:sp>
      <p:sp>
        <p:nvSpPr>
          <p:cNvPr id="312" name="Shape 312"/>
          <p:cNvSpPr/>
          <p:nvPr/>
        </p:nvSpPr>
        <p:spPr>
          <a:xfrm>
            <a:off x="5273602" y="6661150"/>
            <a:ext cx="3490864" cy="1270000"/>
          </a:xfrm>
          <a:prstGeom prst="rightArrow">
            <a:avLst>
              <a:gd name="adj1" fmla="val 57852"/>
              <a:gd name="adj2" fmla="val 64000"/>
            </a:avLst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641145" y="5739746"/>
            <a:ext cx="892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EthR</a:t>
            </a:r>
          </a:p>
        </p:txBody>
      </p:sp>
      <p:sp>
        <p:nvSpPr>
          <p:cNvPr id="314" name="Shape 314"/>
          <p:cNvSpPr/>
          <p:nvPr/>
        </p:nvSpPr>
        <p:spPr>
          <a:xfrm>
            <a:off x="771596" y="4999348"/>
            <a:ext cx="97391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VP16</a:t>
            </a:r>
          </a:p>
        </p:txBody>
      </p:sp>
      <p:sp>
        <p:nvSpPr>
          <p:cNvPr id="315" name="Shape 315"/>
          <p:cNvSpPr/>
          <p:nvPr/>
        </p:nvSpPr>
        <p:spPr>
          <a:xfrm>
            <a:off x="3156442" y="6140449"/>
            <a:ext cx="148548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RNA pol</a:t>
            </a:r>
          </a:p>
        </p:txBody>
      </p:sp>
      <p:sp>
        <p:nvSpPr>
          <p:cNvPr id="316" name="Shape 316"/>
          <p:cNvSpPr/>
          <p:nvPr/>
        </p:nvSpPr>
        <p:spPr>
          <a:xfrm>
            <a:off x="6084836" y="7023099"/>
            <a:ext cx="10350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SEAP</a:t>
            </a:r>
          </a:p>
        </p:txBody>
      </p:sp>
      <p:sp>
        <p:nvSpPr>
          <p:cNvPr id="317" name="Shape 317"/>
          <p:cNvSpPr/>
          <p:nvPr/>
        </p:nvSpPr>
        <p:spPr>
          <a:xfrm>
            <a:off x="5068849" y="1986279"/>
            <a:ext cx="28671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Transcription </a:t>
            </a:r>
          </a:p>
        </p:txBody>
      </p:sp>
      <p:sp>
        <p:nvSpPr>
          <p:cNvPr id="318" name="Shape 318"/>
          <p:cNvSpPr/>
          <p:nvPr/>
        </p:nvSpPr>
        <p:spPr>
          <a:xfrm>
            <a:off x="4773437" y="2694939"/>
            <a:ext cx="31625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9" name="Shape 319"/>
          <p:cNvSpPr/>
          <p:nvPr/>
        </p:nvSpPr>
        <p:spPr>
          <a:xfrm flipH="1">
            <a:off x="4773437" y="6020557"/>
            <a:ext cx="10375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 len="sm"/>
          </a:ln>
        </p:spPr>
        <p:txBody>
          <a:bodyPr lIns="50800" tIns="50800" rIns="50800" bIns="50800" anchor="ctr"/>
          <a:lstStyle/>
          <a:p>
            <a:pPr defTabSz="584200">
              <a:lnSpc>
                <a:spcPct val="100000"/>
              </a:lnSpc>
              <a:tabLst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4855628" y="5143698"/>
            <a:ext cx="3493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No transcription </a:t>
            </a:r>
          </a:p>
        </p:txBody>
      </p:sp>
      <p:sp>
        <p:nvSpPr>
          <p:cNvPr id="321" name="Shape 321"/>
          <p:cNvSpPr/>
          <p:nvPr/>
        </p:nvSpPr>
        <p:spPr>
          <a:xfrm>
            <a:off x="10304732" y="2626347"/>
            <a:ext cx="220219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tabLst/>
              <a:defRPr sz="2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assay colour</a:t>
            </a:r>
          </a:p>
        </p:txBody>
      </p:sp>
      <p:sp>
        <p:nvSpPr>
          <p:cNvPr id="322" name="Shape 322"/>
          <p:cNvSpPr/>
          <p:nvPr/>
        </p:nvSpPr>
        <p:spPr>
          <a:xfrm>
            <a:off x="1106427" y="6480143"/>
            <a:ext cx="935661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100"/>
              </a:lnSpc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inhibitor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Risks?</a:t>
            </a:r>
          </a:p>
        </p:txBody>
      </p:sp>
      <p:sp>
        <p:nvSpPr>
          <p:cNvPr id="325" name="Shape 32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Synthetic biology differs from chemistry - synthetic organisms are self-replicating and can </a:t>
            </a:r>
            <a:r>
              <a:rPr b="1" i="1"/>
              <a:t>evolve</a:t>
            </a:r>
            <a:endParaRPr b="1"/>
          </a:p>
          <a:p>
            <a:pPr marL="584200">
              <a:buBlip>
                <a:blip r:embed="rId2"/>
              </a:buBlip>
            </a:pPr>
            <a:r>
              <a:t>Organism escape from labs</a:t>
            </a:r>
          </a:p>
          <a:p>
            <a:pPr marL="584200">
              <a:buBlip>
                <a:blip r:embed="rId2"/>
              </a:buBlip>
            </a:pPr>
            <a:r>
              <a:t>Uncontrolled proliferation </a:t>
            </a:r>
          </a:p>
          <a:p>
            <a:pPr marL="584200">
              <a:buBlip>
                <a:blip r:embed="rId2"/>
              </a:buBlip>
            </a:pPr>
            <a:r>
              <a:t>Malicious use - viral genomes have been reconstructed from components - bioterrorism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Ethics</a:t>
            </a:r>
          </a:p>
        </p:txBody>
      </p:sp>
      <p:sp>
        <p:nvSpPr>
          <p:cNvPr id="328" name="Shape 32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Synthetic life is a science that creates debate:</a:t>
            </a:r>
          </a:p>
          <a:p>
            <a:pPr marL="584200">
              <a:buBlip>
                <a:blip r:embed="rId2"/>
              </a:buBlip>
            </a:pPr>
            <a:r>
              <a:t>Should we create life?</a:t>
            </a:r>
          </a:p>
          <a:p>
            <a:pPr marL="584200">
              <a:buBlip>
                <a:blip r:embed="rId2"/>
              </a:buBlip>
            </a:pPr>
            <a:r>
              <a:t>Can you place patents on life</a:t>
            </a:r>
          </a:p>
          <a:p>
            <a:pPr marL="584200">
              <a:buBlip>
                <a:blip r:embed="rId2"/>
              </a:buBlip>
            </a:pPr>
            <a:r>
              <a:t>Such a new science needs legislation - currently meetings, and guidelines being driven by the scientists themselves.</a:t>
            </a:r>
          </a:p>
          <a:p>
            <a:pPr marL="584200">
              <a:buBlip>
                <a:blip r:embed="rId2"/>
              </a:buBlip>
            </a:pPr>
            <a:r>
              <a:t>Read the current issues in the ethics of synthetic biology: </a:t>
            </a:r>
            <a:r>
              <a:rPr u="sng">
                <a:hlinkClick r:id="rId3" invalidUrl="" action="" tgtFrame="" tooltip="" history="1" highlightClick="0" endSnd="0"/>
              </a:rPr>
              <a:t>SYNBIOSAFE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tretching spider silk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82" t="0" r="1149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4" name="nrmicro1526-f2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5128" t="0" r="49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1130300" y="749300"/>
            <a:ext cx="6324600" cy="1143000"/>
          </a:xfrm>
          <a:prstGeom prst="rect">
            <a:avLst/>
          </a:prstGeom>
        </p:spPr>
        <p:txBody>
          <a:bodyPr/>
          <a:lstStyle/>
          <a:p>
            <a:pPr/>
            <a:r>
              <a:t>Early efforts</a:t>
            </a:r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xfrm>
            <a:off x="1143000" y="2095500"/>
            <a:ext cx="6324600" cy="68199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100"/>
              </a:lnSpc>
              <a:defRPr sz="2800"/>
            </a:pPr>
            <a:r>
              <a:rPr i="1" sz="2600"/>
              <a:t>Salmonella</a:t>
            </a:r>
            <a:r>
              <a:rPr sz="2600"/>
              <a:t> protein injection system: usually used for delivery of proteins that facilitate entry of bacterium into host cell)</a:t>
            </a:r>
            <a:endParaRPr sz="2600"/>
          </a:p>
          <a:p>
            <a:pPr>
              <a:lnSpc>
                <a:spcPts val="3100"/>
              </a:lnSpc>
              <a:defRPr sz="2800"/>
            </a:pPr>
            <a:r>
              <a:rPr sz="2600"/>
              <a:t>Reengineered to produce spider silk monomers</a:t>
            </a:r>
            <a:endParaRPr sz="2600"/>
          </a:p>
          <a:p>
            <a:pPr>
              <a:lnSpc>
                <a:spcPts val="3100"/>
              </a:lnSpc>
              <a:defRPr sz="2800"/>
            </a:pPr>
            <a:r>
              <a:rPr sz="2600"/>
              <a:t>Spider silk is used as a high tensile strength material (bullet-proof vests)</a:t>
            </a:r>
            <a:endParaRPr sz="2600"/>
          </a:p>
          <a:p>
            <a:pPr>
              <a:lnSpc>
                <a:spcPts val="3100"/>
              </a:lnSpc>
              <a:defRPr sz="2800"/>
            </a:pPr>
            <a:r>
              <a:rPr sz="2600"/>
              <a:t>Can produce large amounts of monomers - high value. </a:t>
            </a:r>
          </a:p>
          <a:p>
            <a:pPr>
              <a:lnSpc>
                <a:spcPts val="3300"/>
              </a:lnSpc>
              <a:defRPr sz="2800"/>
            </a:pPr>
            <a:r>
              <a:t>WHAT DIFFERENTIATES THIS FROM GENETIC ENGINEERING?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sz="2800">
                <a:solidFill>
                  <a:srgbClr val="5E6263"/>
                </a:solidFill>
                <a:latin typeface="+mn-lt"/>
                <a:ea typeface="+mn-ea"/>
                <a:cs typeface="+mn-cs"/>
                <a:sym typeface="Helvetica Neue"/>
              </a:rPr>
              <a:t>Heavy emphasis on developing foundational technologies that make the engineering of biology easier and more reliable</a:t>
            </a:r>
          </a:p>
          <a:p>
            <a:pPr>
              <a:lnSpc>
                <a:spcPts val="3300"/>
              </a:lnSpc>
              <a:defRPr sz="28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lego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97" r="0" b="3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Engineering from parts</a:t>
            </a:r>
          </a:p>
        </p:txBody>
      </p:sp>
      <p:sp>
        <p:nvSpPr>
          <p:cNvPr id="150" name="Shape 150"/>
          <p:cNvSpPr/>
          <p:nvPr/>
        </p:nvSpPr>
        <p:spPr>
          <a:xfrm>
            <a:off x="685800" y="685800"/>
            <a:ext cx="28956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Aim is to have a number of genetic parts that can be combined as needed i.e. systems designed, engineered and tested...genes become technological components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rts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7" t="0" r="11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Registry of standard biological parts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ego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97" r="0" b="3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pPr/>
            <a:r>
              <a:t>Engineering from parts</a:t>
            </a:r>
          </a:p>
        </p:txBody>
      </p:sp>
      <p:sp>
        <p:nvSpPr>
          <p:cNvPr id="157" name="Shape 157"/>
          <p:cNvSpPr/>
          <p:nvPr/>
        </p:nvSpPr>
        <p:spPr>
          <a:xfrm>
            <a:off x="685800" y="685800"/>
            <a:ext cx="2895600" cy="83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ts val="4000"/>
              </a:lnSpc>
              <a:spcBef>
                <a:spcPts val="800"/>
              </a:spcBef>
              <a:tabLst>
                <a:tab pos="736600" algn="l"/>
              </a:tabLst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Use the standard parts in a model organism (chassis) to produce novel biological organisms</a:t>
            </a:r>
          </a:p>
        </p:txBody>
      </p:sp>
      <p:pic>
        <p:nvPicPr>
          <p:cNvPr id="158" name="bac le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1100" y="558800"/>
            <a:ext cx="87376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vertical)" transition="out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8" grpId="3"/>
      <p:bldP build="whole" bldLvl="1" animBg="1" rev="0" advAuto="0" spid="1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Re-writing...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>
              <a:buBlip>
                <a:blip r:embed="rId2"/>
              </a:buBlip>
            </a:pPr>
            <a:r>
              <a:t>Re-writers are synthetic biologists who are interested in redesigning from the ground up i.e. not placing components into a chassis, but building the whole organisms from individual components</a:t>
            </a:r>
          </a:p>
          <a:p>
            <a:pPr marL="584200">
              <a:buBlip>
                <a:blip r:embed="rId2"/>
              </a:buBlip>
            </a:pPr>
            <a:r>
              <a:t>This is SYNTHETIC LIFE</a:t>
            </a:r>
          </a:p>
          <a:p>
            <a:pPr marL="584200">
              <a:buBlip>
                <a:blip r:embed="rId2"/>
              </a:buBlip>
            </a:pPr>
            <a:r>
              <a:t>DNA synthesis makes it possible to produce hundreds-of-thousands of parts in days, enough to put together a whole genome...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Initial considerations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876300" y="3149600"/>
            <a:ext cx="8597900" cy="5892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600"/>
              </a:lnSpc>
              <a:buBlip>
                <a:blip r:embed="rId2"/>
              </a:buBlip>
              <a:defRPr sz="3000"/>
            </a:pPr>
            <a:r>
              <a:t> 1: Is it even possible to put individual parts together to make a functioning genome - how would you turn it on?</a:t>
            </a:r>
          </a:p>
          <a:p>
            <a:pPr>
              <a:lnSpc>
                <a:spcPts val="3600"/>
              </a:lnSpc>
              <a:buBlip>
                <a:blip r:embed="rId2"/>
              </a:buBlip>
              <a:defRPr sz="3000"/>
            </a:pPr>
            <a:r>
              <a:t>2: Need to know what parts you need to put together to construct a whole genome - such that when its complete you have: </a:t>
            </a:r>
            <a:r>
              <a:rPr i="1"/>
              <a:t>an autonomous, self-replicating entity, capable of performing a thermodynamic work cycle</a:t>
            </a:r>
            <a:r>
              <a:t> (very good definition for LIFE) - do not need parts that are extraneous.</a:t>
            </a:r>
          </a:p>
          <a:p>
            <a:pPr>
              <a:lnSpc>
                <a:spcPts val="3600"/>
              </a:lnSpc>
              <a:buBlip>
                <a:blip r:embed="rId2"/>
              </a:buBlip>
              <a:defRPr sz="3000"/>
            </a:pPr>
            <a:r>
              <a:t>Where would you start if you were going to build a genome?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75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75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75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75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1616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b="0" baseline="0" cap="none" i="0" spc="0" strike="noStrike" sz="3200" u="none" kumimoji="0" normalizeH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