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84A05D"/>
              </a:solidFill>
              <a:prstDash val="solid"/>
              <a:miter lim="400000"/>
            </a:ln>
          </a:left>
          <a:right>
            <a:ln w="12700" cap="flat">
              <a:solidFill>
                <a:srgbClr val="84A05D"/>
              </a:solidFill>
              <a:prstDash val="solid"/>
              <a:miter lim="400000"/>
            </a:ln>
          </a:right>
          <a:top>
            <a:ln w="12700" cap="flat">
              <a:solidFill>
                <a:srgbClr val="84A05D"/>
              </a:solidFill>
              <a:prstDash val="solid"/>
              <a:miter lim="400000"/>
            </a:ln>
          </a:top>
          <a:bottom>
            <a:ln w="12700" cap="flat">
              <a:solidFill>
                <a:srgbClr val="84A05D"/>
              </a:solidFill>
              <a:prstDash val="solid"/>
              <a:miter lim="400000"/>
            </a:ln>
          </a:bottom>
          <a:insideH>
            <a:ln w="12700" cap="flat">
              <a:solidFill>
                <a:srgbClr val="84A05D"/>
              </a:solidFill>
              <a:prstDash val="solid"/>
              <a:miter lim="400000"/>
            </a:ln>
          </a:insideH>
          <a:insideV>
            <a:ln w="12700" cap="flat">
              <a:solidFill>
                <a:srgbClr val="84A0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84A05D"/>
              </a:solidFill>
              <a:prstDash val="solid"/>
              <a:miter lim="400000"/>
            </a:ln>
          </a:left>
          <a:right>
            <a:ln w="12700" cap="flat">
              <a:solidFill>
                <a:srgbClr val="84A05D"/>
              </a:solidFill>
              <a:prstDash val="solid"/>
              <a:miter lim="400000"/>
            </a:ln>
          </a:right>
          <a:top>
            <a:ln w="12700" cap="flat">
              <a:solidFill>
                <a:srgbClr val="84A05D"/>
              </a:solidFill>
              <a:prstDash val="solid"/>
              <a:miter lim="400000"/>
            </a:ln>
          </a:top>
          <a:bottom>
            <a:ln w="12700" cap="flat">
              <a:solidFill>
                <a:srgbClr val="84A05D"/>
              </a:solidFill>
              <a:prstDash val="solid"/>
              <a:miter lim="400000"/>
            </a:ln>
          </a:bottom>
          <a:insideH>
            <a:ln w="12700" cap="flat">
              <a:solidFill>
                <a:srgbClr val="84A05D"/>
              </a:solidFill>
              <a:prstDash val="solid"/>
              <a:miter lim="400000"/>
            </a:ln>
          </a:insideH>
          <a:insideV>
            <a:ln w="12700" cap="flat">
              <a:solidFill>
                <a:srgbClr val="84A05D"/>
              </a:solidFill>
              <a:prstDash val="solid"/>
              <a:miter lim="400000"/>
            </a:ln>
          </a:insideV>
        </a:tcBdr>
        <a:fill>
          <a:solidFill>
            <a:srgbClr val="C9FF92"/>
          </a:solidFill>
        </a:fill>
      </a:tcStyle>
    </a:firstCol>
    <a:lastRow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84A05D"/>
              </a:solidFill>
              <a:prstDash val="solid"/>
              <a:miter lim="400000"/>
            </a:ln>
          </a:left>
          <a:right>
            <a:ln w="12700" cap="flat">
              <a:solidFill>
                <a:srgbClr val="84A05D"/>
              </a:solidFill>
              <a:prstDash val="solid"/>
              <a:miter lim="400000"/>
            </a:ln>
          </a:right>
          <a:top>
            <a:ln w="12700" cap="flat">
              <a:solidFill>
                <a:srgbClr val="84A05D"/>
              </a:solidFill>
              <a:prstDash val="solid"/>
              <a:miter lim="400000"/>
            </a:ln>
          </a:top>
          <a:bottom>
            <a:ln w="12700" cap="flat">
              <a:solidFill>
                <a:srgbClr val="84A05D"/>
              </a:solidFill>
              <a:prstDash val="solid"/>
              <a:miter lim="400000"/>
            </a:ln>
          </a:bottom>
          <a:insideH>
            <a:ln w="12700" cap="flat">
              <a:solidFill>
                <a:srgbClr val="84A05D"/>
              </a:solidFill>
              <a:prstDash val="solid"/>
              <a:miter lim="400000"/>
            </a:ln>
          </a:insideH>
          <a:insideV>
            <a:ln w="12700" cap="flat">
              <a:solidFill>
                <a:srgbClr val="84A05D"/>
              </a:solidFill>
              <a:prstDash val="solid"/>
              <a:miter lim="400000"/>
            </a:ln>
          </a:insideV>
        </a:tcBdr>
        <a:fill>
          <a:solidFill>
            <a:srgbClr val="97CF72"/>
          </a:solidFill>
        </a:fill>
      </a:tcStyle>
    </a:lastRow>
    <a:firstRow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84A05D"/>
              </a:solidFill>
              <a:prstDash val="solid"/>
              <a:miter lim="400000"/>
            </a:ln>
          </a:left>
          <a:right>
            <a:ln w="12700" cap="flat">
              <a:solidFill>
                <a:srgbClr val="84A05D"/>
              </a:solidFill>
              <a:prstDash val="solid"/>
              <a:miter lim="400000"/>
            </a:ln>
          </a:right>
          <a:top>
            <a:ln w="12700" cap="flat">
              <a:solidFill>
                <a:srgbClr val="84A05D"/>
              </a:solidFill>
              <a:prstDash val="solid"/>
              <a:miter lim="400000"/>
            </a:ln>
          </a:top>
          <a:bottom>
            <a:ln w="12700" cap="flat">
              <a:solidFill>
                <a:srgbClr val="84A05D"/>
              </a:solidFill>
              <a:prstDash val="solid"/>
              <a:miter lim="400000"/>
            </a:ln>
          </a:bottom>
          <a:insideH>
            <a:ln w="12700" cap="flat">
              <a:solidFill>
                <a:srgbClr val="84A05D"/>
              </a:solidFill>
              <a:prstDash val="solid"/>
              <a:miter lim="400000"/>
            </a:ln>
          </a:insideH>
          <a:insideV>
            <a:ln w="12700" cap="flat">
              <a:solidFill>
                <a:srgbClr val="84A05D"/>
              </a:solidFill>
              <a:prstDash val="solid"/>
              <a:miter lim="400000"/>
            </a:ln>
          </a:insideV>
        </a:tcBdr>
        <a:fill>
          <a:solidFill>
            <a:srgbClr val="97CF72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69900" latinLnBrk="0">
      <a:defRPr sz="2400">
        <a:latin typeface="Lucida Grande"/>
        <a:ea typeface="Lucida Grande"/>
        <a:cs typeface="Lucida Grande"/>
        <a:sym typeface="Lucida Grande"/>
      </a:defRPr>
    </a:lvl1pPr>
    <a:lvl2pPr indent="228600" defTabSz="469900" latinLnBrk="0">
      <a:defRPr sz="2400">
        <a:latin typeface="Lucida Grande"/>
        <a:ea typeface="Lucida Grande"/>
        <a:cs typeface="Lucida Grande"/>
        <a:sym typeface="Lucida Grande"/>
      </a:defRPr>
    </a:lvl2pPr>
    <a:lvl3pPr indent="457200" defTabSz="469900" latinLnBrk="0">
      <a:defRPr sz="2400">
        <a:latin typeface="Lucida Grande"/>
        <a:ea typeface="Lucida Grande"/>
        <a:cs typeface="Lucida Grande"/>
        <a:sym typeface="Lucida Grande"/>
      </a:defRPr>
    </a:lvl3pPr>
    <a:lvl4pPr indent="685800" defTabSz="469900" latinLnBrk="0">
      <a:defRPr sz="2400">
        <a:latin typeface="Lucida Grande"/>
        <a:ea typeface="Lucida Grande"/>
        <a:cs typeface="Lucida Grande"/>
        <a:sym typeface="Lucida Grande"/>
      </a:defRPr>
    </a:lvl4pPr>
    <a:lvl5pPr indent="914400" defTabSz="469900" latinLnBrk="0">
      <a:defRPr sz="2400">
        <a:latin typeface="Lucida Grande"/>
        <a:ea typeface="Lucida Grande"/>
        <a:cs typeface="Lucida Grande"/>
        <a:sym typeface="Lucida Grande"/>
      </a:defRPr>
    </a:lvl5pPr>
    <a:lvl6pPr indent="1143000" defTabSz="469900" latinLnBrk="0">
      <a:defRPr sz="2400">
        <a:latin typeface="Lucida Grande"/>
        <a:ea typeface="Lucida Grande"/>
        <a:cs typeface="Lucida Grande"/>
        <a:sym typeface="Lucida Grande"/>
      </a:defRPr>
    </a:lvl6pPr>
    <a:lvl7pPr indent="1371600" defTabSz="469900" latinLnBrk="0">
      <a:defRPr sz="2400">
        <a:latin typeface="Lucida Grande"/>
        <a:ea typeface="Lucida Grande"/>
        <a:cs typeface="Lucida Grande"/>
        <a:sym typeface="Lucida Grande"/>
      </a:defRPr>
    </a:lvl7pPr>
    <a:lvl8pPr indent="1600200" defTabSz="469900" latinLnBrk="0">
      <a:defRPr sz="2400">
        <a:latin typeface="Lucida Grande"/>
        <a:ea typeface="Lucida Grande"/>
        <a:cs typeface="Lucida Grande"/>
        <a:sym typeface="Lucida Grande"/>
      </a:defRPr>
    </a:lvl8pPr>
    <a:lvl9pPr indent="1828800" defTabSz="469900" latinLnBrk="0">
      <a:defRPr sz="2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118600" y="635000"/>
            <a:ext cx="3251200" cy="84963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635000" y="635000"/>
            <a:ext cx="83058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1143000" y="2921000"/>
            <a:ext cx="7289800" cy="3898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43000" y="6946900"/>
            <a:ext cx="72898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11671300" y="852170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647700" y="3149600"/>
            <a:ext cx="71120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Shape 108"/>
          <p:cNvSpPr/>
          <p:nvPr>
            <p:ph type="pic" sz="half" idx="13"/>
          </p:nvPr>
        </p:nvSpPr>
        <p:spPr>
          <a:xfrm>
            <a:off x="7932317" y="3131021"/>
            <a:ext cx="4435047" cy="599440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sz="half" idx="1"/>
          </p:nvPr>
        </p:nvSpPr>
        <p:spPr>
          <a:xfrm>
            <a:off x="876300" y="3352800"/>
            <a:ext cx="66675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verse Type -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35000" y="3124200"/>
            <a:ext cx="11747500" cy="59944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11772900" y="22669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verse Typ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635000" y="635000"/>
            <a:ext cx="108077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876300" y="850900"/>
            <a:ext cx="8597900" cy="8051800"/>
          </a:xfrm>
          <a:prstGeom prst="rect">
            <a:avLst/>
          </a:prstGeom>
        </p:spPr>
        <p:txBody>
          <a:bodyPr numCol="1" spcCol="38100"/>
          <a:lstStyle>
            <a:lvl1pPr marL="352665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 marL="754100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 marL="1149913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 marL="1545726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 marL="1954237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1772900" y="22669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>
            <p:ph type="pic" sz="half" idx="13"/>
          </p:nvPr>
        </p:nvSpPr>
        <p:spPr>
          <a:xfrm>
            <a:off x="642371" y="3555495"/>
            <a:ext cx="5715001" cy="557313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01" name="Shape 201"/>
          <p:cNvSpPr/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 &amp; 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>
            <p:ph type="pic" sz="quarter" idx="13"/>
          </p:nvPr>
        </p:nvSpPr>
        <p:spPr>
          <a:xfrm>
            <a:off x="635000" y="3556000"/>
            <a:ext cx="2768600" cy="2707528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3" name="Shape 213"/>
          <p:cNvSpPr/>
          <p:nvPr>
            <p:ph type="pic" sz="quarter" idx="14"/>
          </p:nvPr>
        </p:nvSpPr>
        <p:spPr>
          <a:xfrm>
            <a:off x="3597251" y="3566160"/>
            <a:ext cx="2762910" cy="26822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4" name="Shape 214"/>
          <p:cNvSpPr/>
          <p:nvPr>
            <p:ph type="pic" sz="quarter" idx="15"/>
          </p:nvPr>
        </p:nvSpPr>
        <p:spPr>
          <a:xfrm>
            <a:off x="635000" y="6464300"/>
            <a:ext cx="5741176" cy="2667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16" name="Shape 216"/>
          <p:cNvSpPr/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Shape 225"/>
          <p:cNvSpPr/>
          <p:nvPr>
            <p:ph type="pic" sz="half" idx="13"/>
          </p:nvPr>
        </p:nvSpPr>
        <p:spPr>
          <a:xfrm>
            <a:off x="8153400" y="635000"/>
            <a:ext cx="4229100" cy="849886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xfrm>
            <a:off x="7302500" y="853440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>
            <p:ph type="pic" sz="quarter" idx="13"/>
          </p:nvPr>
        </p:nvSpPr>
        <p:spPr>
          <a:xfrm>
            <a:off x="8153400" y="6350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37" name="Shape 237"/>
          <p:cNvSpPr/>
          <p:nvPr>
            <p:ph type="pic" sz="quarter" idx="14"/>
          </p:nvPr>
        </p:nvSpPr>
        <p:spPr>
          <a:xfrm>
            <a:off x="8153400" y="49784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73025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>
            <p:ph type="pic" sz="quarter" idx="13"/>
          </p:nvPr>
        </p:nvSpPr>
        <p:spPr>
          <a:xfrm>
            <a:off x="8153400" y="6350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49" name="Shape 249"/>
          <p:cNvSpPr/>
          <p:nvPr>
            <p:ph type="pic" sz="quarter" idx="14"/>
          </p:nvPr>
        </p:nvSpPr>
        <p:spPr>
          <a:xfrm>
            <a:off x="8153400" y="3517900"/>
            <a:ext cx="4229100" cy="2724517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50" name="Shape 250"/>
          <p:cNvSpPr/>
          <p:nvPr>
            <p:ph type="pic" sz="quarter" idx="15"/>
          </p:nvPr>
        </p:nvSpPr>
        <p:spPr>
          <a:xfrm>
            <a:off x="8153400" y="64262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51" name="Shape 251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73025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Shape 261"/>
          <p:cNvSpPr/>
          <p:nvPr>
            <p:ph type="pic" idx="13"/>
          </p:nvPr>
        </p:nvSpPr>
        <p:spPr>
          <a:xfrm>
            <a:off x="635000" y="635000"/>
            <a:ext cx="11747500" cy="6344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62" name="Shape 262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Shape 271"/>
          <p:cNvSpPr/>
          <p:nvPr>
            <p:ph type="pic" sz="half" idx="13"/>
          </p:nvPr>
        </p:nvSpPr>
        <p:spPr>
          <a:xfrm>
            <a:off x="635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72" name="Shape 272"/>
          <p:cNvSpPr/>
          <p:nvPr>
            <p:ph type="pic" sz="half" idx="14"/>
          </p:nvPr>
        </p:nvSpPr>
        <p:spPr>
          <a:xfrm>
            <a:off x="6604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>
            <p:ph type="pic" sz="quarter" idx="13"/>
          </p:nvPr>
        </p:nvSpPr>
        <p:spPr>
          <a:xfrm>
            <a:off x="6350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3" name="Shape 283"/>
          <p:cNvSpPr/>
          <p:nvPr>
            <p:ph type="pic" sz="quarter" idx="14"/>
          </p:nvPr>
        </p:nvSpPr>
        <p:spPr>
          <a:xfrm>
            <a:off x="46101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4" name="Shape 284"/>
          <p:cNvSpPr/>
          <p:nvPr>
            <p:ph type="pic" sz="quarter" idx="15"/>
          </p:nvPr>
        </p:nvSpPr>
        <p:spPr>
          <a:xfrm>
            <a:off x="85979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5" name="Shape 285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>
            <p:ph type="pic" idx="13"/>
          </p:nvPr>
        </p:nvSpPr>
        <p:spPr>
          <a:xfrm>
            <a:off x="635000" y="635000"/>
            <a:ext cx="10813473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96" name="Shape 296"/>
          <p:cNvSpPr/>
          <p:nvPr>
            <p:ph type="sldNum" sz="quarter" idx="2"/>
          </p:nvPr>
        </p:nvSpPr>
        <p:spPr>
          <a:xfrm>
            <a:off x="11772900" y="22669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35000" y="635000"/>
            <a:ext cx="11747500" cy="41402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Shape 304"/>
          <p:cNvSpPr/>
          <p:nvPr>
            <p:ph type="pic" sz="half" idx="13"/>
          </p:nvPr>
        </p:nvSpPr>
        <p:spPr>
          <a:xfrm>
            <a:off x="635000" y="4953000"/>
            <a:ext cx="11747500" cy="415739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05" name="Shape 305"/>
          <p:cNvSpPr/>
          <p:nvPr>
            <p:ph type="title"/>
          </p:nvPr>
        </p:nvSpPr>
        <p:spPr>
          <a:xfrm>
            <a:off x="876300" y="876300"/>
            <a:ext cx="11252200" cy="36322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6261100" y="41719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6604000" y="635000"/>
            <a:ext cx="57658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>
            <p:ph type="pic" sz="half" idx="13"/>
          </p:nvPr>
        </p:nvSpPr>
        <p:spPr>
          <a:xfrm>
            <a:off x="635000" y="635000"/>
            <a:ext cx="5787151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15" name="Shape 315"/>
          <p:cNvSpPr/>
          <p:nvPr>
            <p:ph type="title"/>
          </p:nvPr>
        </p:nvSpPr>
        <p:spPr>
          <a:xfrm>
            <a:off x="7112000" y="876300"/>
            <a:ext cx="4749800" cy="3111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xfrm>
            <a:off x="7112000" y="4102100"/>
            <a:ext cx="47498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6" name="Shape 326"/>
          <p:cNvSpPr/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7" name="Shape 327"/>
          <p:cNvSpPr/>
          <p:nvPr>
            <p:ph type="pic" sz="half" idx="15"/>
          </p:nvPr>
        </p:nvSpPr>
        <p:spPr>
          <a:xfrm>
            <a:off x="635000" y="635000"/>
            <a:ext cx="3027681" cy="84978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8" name="Shape 328"/>
          <p:cNvSpPr/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329" name="Shape 329"/>
          <p:cNvSpPr/>
          <p:nvPr>
            <p:ph type="body" sz="quarter" idx="1"/>
          </p:nvPr>
        </p:nvSpPr>
        <p:spPr>
          <a:xfrm>
            <a:off x="4343400" y="4978400"/>
            <a:ext cx="4292600" cy="38989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hape 330"/>
          <p:cNvSpPr/>
          <p:nvPr>
            <p:ph type="sldNum" sz="quarter" idx="2"/>
          </p:nvPr>
        </p:nvSpPr>
        <p:spPr>
          <a:xfrm>
            <a:off x="84201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Shape 338"/>
          <p:cNvSpPr/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39" name="Shape 339"/>
          <p:cNvSpPr/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0" name="Shape 340"/>
          <p:cNvSpPr/>
          <p:nvPr>
            <p:ph type="pic" sz="quarter" idx="15"/>
          </p:nvPr>
        </p:nvSpPr>
        <p:spPr>
          <a:xfrm>
            <a:off x="6350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1" name="Shape 341"/>
          <p:cNvSpPr/>
          <p:nvPr>
            <p:ph type="pic" sz="quarter" idx="16"/>
          </p:nvPr>
        </p:nvSpPr>
        <p:spPr>
          <a:xfrm>
            <a:off x="6350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2" name="Shape 342"/>
          <p:cNvSpPr/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xfrm>
            <a:off x="4343400" y="4940300"/>
            <a:ext cx="4292600" cy="39370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hape 344"/>
          <p:cNvSpPr/>
          <p:nvPr>
            <p:ph type="sldNum" sz="quarter" idx="2"/>
          </p:nvPr>
        </p:nvSpPr>
        <p:spPr>
          <a:xfrm>
            <a:off x="84201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9575800" y="6350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3619500" y="64262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6604000" y="35179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Shape 358"/>
          <p:cNvSpPr/>
          <p:nvPr>
            <p:ph type="pic" sz="quarter" idx="13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59" name="Shape 359"/>
          <p:cNvSpPr/>
          <p:nvPr>
            <p:ph type="pic" sz="quarter" idx="14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0" name="Shape 360"/>
          <p:cNvSpPr/>
          <p:nvPr>
            <p:ph type="pic" sz="quarter" idx="15"/>
          </p:nvPr>
        </p:nvSpPr>
        <p:spPr>
          <a:xfrm>
            <a:off x="36195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1" name="Shape 361"/>
          <p:cNvSpPr/>
          <p:nvPr>
            <p:ph type="pic" sz="quarter" idx="16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2" name="Shape 362"/>
          <p:cNvSpPr/>
          <p:nvPr>
            <p:ph type="pic" sz="quarter" idx="17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3" name="Shape 363"/>
          <p:cNvSpPr/>
          <p:nvPr>
            <p:ph type="sldNum" sz="quarter" idx="2"/>
          </p:nvPr>
        </p:nvSpPr>
        <p:spPr>
          <a:xfrm>
            <a:off x="116713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ixed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9575800" y="635000"/>
            <a:ext cx="2806796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Shape 374"/>
          <p:cNvSpPr/>
          <p:nvPr>
            <p:ph type="pic" sz="quarter" idx="13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5" name="Shape 375"/>
          <p:cNvSpPr/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6" name="Shape 376"/>
          <p:cNvSpPr/>
          <p:nvPr>
            <p:ph type="pic" sz="quarter" idx="15"/>
          </p:nvPr>
        </p:nvSpPr>
        <p:spPr>
          <a:xfrm>
            <a:off x="6604000" y="6350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7" name="Shape 377"/>
          <p:cNvSpPr/>
          <p:nvPr>
            <p:ph type="pic" sz="quarter" idx="16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8" name="Shape 378"/>
          <p:cNvSpPr/>
          <p:nvPr>
            <p:ph type="pic" sz="quarter" idx="17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9" name="Shape 379"/>
          <p:cNvSpPr/>
          <p:nvPr>
            <p:ph type="pic" sz="quarter" idx="18"/>
          </p:nvPr>
        </p:nvSpPr>
        <p:spPr>
          <a:xfrm>
            <a:off x="635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xfrm>
            <a:off x="8724900" y="8531859"/>
            <a:ext cx="520700" cy="571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ixed Mosaic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Shape 390"/>
          <p:cNvSpPr/>
          <p:nvPr>
            <p:ph type="pic" sz="half" idx="13"/>
          </p:nvPr>
        </p:nvSpPr>
        <p:spPr>
          <a:xfrm>
            <a:off x="6604000" y="635000"/>
            <a:ext cx="5778500" cy="5588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1" name="Shape 391"/>
          <p:cNvSpPr/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2" name="Shape 392"/>
          <p:cNvSpPr/>
          <p:nvPr>
            <p:ph type="pic" sz="quarter" idx="15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3" name="Shape 393"/>
          <p:cNvSpPr/>
          <p:nvPr>
            <p:ph type="pic" sz="quarter" idx="16"/>
          </p:nvPr>
        </p:nvSpPr>
        <p:spPr>
          <a:xfrm>
            <a:off x="635000" y="3530600"/>
            <a:ext cx="2806700" cy="268467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4" name="Shape 394"/>
          <p:cNvSpPr/>
          <p:nvPr>
            <p:ph type="pic" sz="quarter" idx="17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5" name="Shape 395"/>
          <p:cNvSpPr/>
          <p:nvPr>
            <p:ph type="sldNum" sz="quarter" idx="2"/>
          </p:nvPr>
        </p:nvSpPr>
        <p:spPr>
          <a:xfrm>
            <a:off x="8724900" y="8531859"/>
            <a:ext cx="520700" cy="571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Subtitle &amp;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6604000" y="3530600"/>
            <a:ext cx="2806700" cy="27051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Shape 405"/>
          <p:cNvSpPr/>
          <p:nvPr>
            <p:ph type="pic" sz="quarter" idx="13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6" name="Shape 406"/>
          <p:cNvSpPr/>
          <p:nvPr>
            <p:ph type="pic" sz="quarter" idx="14"/>
          </p:nvPr>
        </p:nvSpPr>
        <p:spPr>
          <a:xfrm>
            <a:off x="9575800" y="35306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7" name="Shape 407"/>
          <p:cNvSpPr/>
          <p:nvPr>
            <p:ph type="pic" sz="quarter" idx="15"/>
          </p:nvPr>
        </p:nvSpPr>
        <p:spPr>
          <a:xfrm>
            <a:off x="95758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8" name="Shape 408"/>
          <p:cNvSpPr/>
          <p:nvPr>
            <p:ph type="pic" sz="quarter" idx="16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9" name="Shape 409"/>
          <p:cNvSpPr/>
          <p:nvPr>
            <p:ph type="title"/>
          </p:nvPr>
        </p:nvSpPr>
        <p:spPr>
          <a:xfrm>
            <a:off x="1143000" y="1955800"/>
            <a:ext cx="4775200" cy="4876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0" name="Shape 410"/>
          <p:cNvSpPr/>
          <p:nvPr>
            <p:ph type="body" sz="quarter" idx="1"/>
          </p:nvPr>
        </p:nvSpPr>
        <p:spPr>
          <a:xfrm>
            <a:off x="1143000" y="6946900"/>
            <a:ext cx="47752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hape 411"/>
          <p:cNvSpPr/>
          <p:nvPr>
            <p:ph type="sldNum" sz="quarter" idx="2"/>
          </p:nvPr>
        </p:nvSpPr>
        <p:spPr>
          <a:xfrm>
            <a:off x="11607800" y="8528050"/>
            <a:ext cx="520700" cy="5715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lug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876300" y="876300"/>
            <a:ext cx="8674100" cy="8001000"/>
          </a:xfrm>
          <a:prstGeom prst="rect">
            <a:avLst/>
          </a:prstGeom>
        </p:spPr>
        <p:txBody>
          <a:bodyPr numCol="1" spcCol="38100" anchor="ctr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835400" y="635000"/>
            <a:ext cx="53467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Shape 73"/>
          <p:cNvSpPr/>
          <p:nvPr>
            <p:ph type="pic" sz="half" idx="13"/>
          </p:nvPr>
        </p:nvSpPr>
        <p:spPr>
          <a:xfrm>
            <a:off x="6350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74" name="Shape 74"/>
          <p:cNvSpPr/>
          <p:nvPr>
            <p:ph type="pic" sz="half" idx="14"/>
          </p:nvPr>
        </p:nvSpPr>
        <p:spPr>
          <a:xfrm>
            <a:off x="93726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4140200" y="1955800"/>
            <a:ext cx="4699000" cy="58547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229350" y="8516620"/>
            <a:ext cx="520700" cy="5715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5000" y="635000"/>
            <a:ext cx="3009900" cy="84963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3835400" y="7175500"/>
            <a:ext cx="8534400" cy="19558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pic" idx="13"/>
          </p:nvPr>
        </p:nvSpPr>
        <p:spPr>
          <a:xfrm>
            <a:off x="3835400" y="635000"/>
            <a:ext cx="8534400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4025900" y="7378700"/>
            <a:ext cx="81915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xfrm>
            <a:off x="2908300" y="8521700"/>
            <a:ext cx="520700" cy="5715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>
            <p:ph type="pic" sz="half" idx="13"/>
          </p:nvPr>
        </p:nvSpPr>
        <p:spPr>
          <a:xfrm>
            <a:off x="6604000" y="635000"/>
            <a:ext cx="5772606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1143000" y="876300"/>
            <a:ext cx="4775200" cy="3111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xfrm>
            <a:off x="1143000" y="4102100"/>
            <a:ext cx="47752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5727700" y="8528050"/>
            <a:ext cx="520700" cy="571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839F5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B1D28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647700" y="3149600"/>
            <a:ext cx="117094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839F5C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76300" y="3352800"/>
            <a:ext cx="1123950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281307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  <a:tabLst>
                <a:tab pos="1397000" algn="l"/>
              </a:tabLst>
            </a:lvl2pPr>
            <a:lvl3pPr marL="876300" indent="-292100">
              <a:lnSpc>
                <a:spcPts val="3800"/>
              </a:lnSpc>
              <a:buBlip>
                <a:blip r:embed="rId2"/>
              </a:buBlip>
              <a:tabLst>
                <a:tab pos="1790700" algn="l"/>
              </a:tabLst>
              <a:defRPr sz="3200"/>
            </a:lvl3pPr>
            <a:lvl4pPr marL="1168400" indent="-292100">
              <a:lnSpc>
                <a:spcPts val="3800"/>
              </a:lnSpc>
              <a:buBlip>
                <a:blip r:embed="rId3"/>
              </a:buBlip>
              <a:tabLst>
                <a:tab pos="2184400" algn="l"/>
              </a:tabLst>
              <a:defRPr sz="3200"/>
            </a:lvl4pPr>
            <a:lvl5pPr marL="1460500" indent="-292100">
              <a:lnSpc>
                <a:spcPts val="3800"/>
              </a:lnSpc>
              <a:buBlip>
                <a:blip r:embed="rId2"/>
              </a:buBlip>
              <a:tabLst>
                <a:tab pos="2590800" algn="l"/>
              </a:tabLst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11772900" y="2273300"/>
            <a:ext cx="520700" cy="5715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lnSpc>
                <a:spcPts val="4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</p:sldLayoutIdLst>
  <p:transition xmlns:p14="http://schemas.microsoft.com/office/powerpoint/2010/main" spd="med" advClick="1"/>
  <p:txStyles>
    <p:titleStyle>
      <a:lvl1pPr marL="0" marR="0" indent="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2921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1pPr>
      <a:lvl2pPr marL="5842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2pPr>
      <a:lvl3pPr marL="8945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3pPr>
      <a:lvl4pPr marL="11866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4pPr>
      <a:lvl5pPr marL="14787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5pPr>
      <a:lvl6pPr marL="17708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6pPr>
      <a:lvl7pPr marL="20629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7pPr>
      <a:lvl8pPr marL="23550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8pPr>
      <a:lvl9pPr marL="26471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ctrTitle"/>
          </p:nvPr>
        </p:nvSpPr>
        <p:spPr>
          <a:xfrm>
            <a:off x="1143000" y="901700"/>
            <a:ext cx="7289800" cy="7175500"/>
          </a:xfrm>
          <a:prstGeom prst="rect">
            <a:avLst/>
          </a:prstGeom>
        </p:spPr>
        <p:txBody>
          <a:bodyPr/>
          <a:lstStyle/>
          <a:p>
            <a:pPr/>
            <a:r>
              <a:t>Application of antisense RNA in natural product discovery</a:t>
            </a:r>
          </a:p>
          <a:p>
            <a:pPr/>
          </a:p>
          <a:p>
            <a:pPr>
              <a:lnSpc>
                <a:spcPts val="5700"/>
              </a:lnSpc>
              <a:defRPr sz="4800"/>
            </a:pPr>
            <a:r>
              <a:t>Jem Stach</a:t>
            </a:r>
          </a:p>
          <a:p>
            <a:pPr/>
          </a:p>
        </p:txBody>
      </p:sp>
      <p:sp>
        <p:nvSpPr>
          <p:cNvPr id="428" name="Shape 428"/>
          <p:cNvSpPr/>
          <p:nvPr/>
        </p:nvSpPr>
        <p:spPr>
          <a:xfrm>
            <a:off x="9385300" y="762000"/>
            <a:ext cx="27178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/>
            <a:r>
              <a:t>BIO8041-BIO3030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aper pic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417" r="0" b="650"/>
          <a:stretch>
            <a:fillRect/>
          </a:stretch>
        </p:blipFill>
        <p:spPr>
          <a:xfrm>
            <a:off x="1447800" y="4953000"/>
            <a:ext cx="10108135" cy="4157395"/>
          </a:xfrm>
          <a:prstGeom prst="rect">
            <a:avLst/>
          </a:prstGeom>
        </p:spPr>
      </p:pic>
      <p:sp>
        <p:nvSpPr>
          <p:cNvPr id="473" name="Shape 4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Antibiotic discovery using antisense screening: the Platensimycin story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title"/>
          </p:nvPr>
        </p:nvSpPr>
        <p:spPr>
          <a:xfrm>
            <a:off x="635000" y="635000"/>
            <a:ext cx="5778500" cy="83185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ts val="4800"/>
              </a:lnSpc>
              <a:defRPr sz="4000"/>
            </a:pPr>
            <a:r>
              <a:t>Merck Pharmaceuticals antibiotic screening program. Interested in inhibitors of fatty acid biosynthesis. FabH and FabF expressed as an operon - Thus and as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fab</a:t>
            </a:r>
            <a:r>
              <a:t>F strain can be used to screen for inhibitors.</a:t>
            </a:r>
          </a:p>
          <a:p>
            <a:pPr>
              <a:lnSpc>
                <a:spcPts val="4800"/>
              </a:lnSpc>
              <a:defRPr sz="4000"/>
            </a:pPr>
          </a:p>
          <a:p>
            <a:pPr>
              <a:lnSpc>
                <a:spcPts val="4800"/>
              </a:lnSpc>
              <a:defRPr sz="4000"/>
            </a:pPr>
            <a:r>
              <a:t>Screen 250,000 natural product extracts (bacterial) in antisense screen</a:t>
            </a:r>
          </a:p>
        </p:txBody>
      </p:sp>
      <p:pic>
        <p:nvPicPr>
          <p:cNvPr id="47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5607" y="317500"/>
            <a:ext cx="5857394" cy="582930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6654800" y="6273800"/>
            <a:ext cx="5994400" cy="2870200"/>
          </a:xfrm>
          <a:prstGeom prst="rect">
            <a:avLst/>
          </a:prstGeom>
          <a:solidFill>
            <a:srgbClr val="AACB7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N.B. These extracts had been used for antimicrobial screening for decades - No FabF/H inhibitors ever identified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dropped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48" t="0" r="3551" b="0"/>
          <a:stretch>
            <a:fillRect/>
          </a:stretch>
        </p:blipFill>
        <p:spPr>
          <a:xfrm>
            <a:off x="8153400" y="927100"/>
            <a:ext cx="4229100" cy="3276600"/>
          </a:xfrm>
          <a:prstGeom prst="rect">
            <a:avLst/>
          </a:prstGeom>
        </p:spPr>
      </p:pic>
      <p:sp>
        <p:nvSpPr>
          <p:cNvPr id="480" name="Shape 480"/>
          <p:cNvSpPr/>
          <p:nvPr>
            <p:ph type="title"/>
          </p:nvPr>
        </p:nvSpPr>
        <p:spPr>
          <a:xfrm>
            <a:off x="647700" y="698500"/>
            <a:ext cx="7289800" cy="4254500"/>
          </a:xfrm>
          <a:prstGeom prst="rect">
            <a:avLst/>
          </a:prstGeom>
        </p:spPr>
        <p:txBody>
          <a:bodyPr/>
          <a:lstStyle/>
          <a:p>
            <a:pPr/>
            <a:r>
              <a:t>Two novel inhibitors identified: Platensimycin and Platencin</a:t>
            </a:r>
          </a:p>
        </p:txBody>
      </p:sp>
      <p:sp>
        <p:nvSpPr>
          <p:cNvPr id="481" name="Shape 481"/>
          <p:cNvSpPr/>
          <p:nvPr>
            <p:ph type="body" sz="half" idx="1"/>
          </p:nvPr>
        </p:nvSpPr>
        <p:spPr>
          <a:xfrm>
            <a:off x="723900" y="5067300"/>
            <a:ext cx="7086600" cy="3848100"/>
          </a:xfrm>
          <a:prstGeom prst="rect">
            <a:avLst/>
          </a:prstGeom>
        </p:spPr>
        <p:txBody>
          <a:bodyPr/>
          <a:lstStyle/>
          <a:p>
            <a:pPr/>
            <a:r>
              <a:t>Novel antibiotic structures, novel mode of action.</a:t>
            </a:r>
          </a:p>
          <a:p>
            <a:pPr/>
          </a:p>
          <a:p>
            <a:pPr/>
            <a:r>
              <a:t>Compounds only identified through antisense screening. Antisense screens can revitalize natural product extract libraries!</a:t>
            </a:r>
          </a:p>
        </p:txBody>
      </p:sp>
      <p:pic>
        <p:nvPicPr>
          <p:cNvPr id="482" name="pla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200" y="4814681"/>
            <a:ext cx="3873500" cy="4456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79" grpId="1"/>
      <p:bldP build="whole" bldLvl="1" animBg="1" rev="0" advAuto="0" spid="4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846" t="0" r="14880" b="0"/>
          <a:stretch>
            <a:fillRect/>
          </a:stretch>
        </p:blipFill>
        <p:spPr>
          <a:xfrm>
            <a:off x="596899" y="1308100"/>
            <a:ext cx="3443305" cy="3784600"/>
          </a:xfrm>
          <a:prstGeom prst="rect">
            <a:avLst/>
          </a:prstGeom>
        </p:spPr>
      </p:pic>
      <p:pic>
        <p:nvPicPr>
          <p:cNvPr id="485" name="plate kill table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4298077" y="764792"/>
            <a:ext cx="7762176" cy="5071286"/>
          </a:xfrm>
          <a:prstGeom prst="rect">
            <a:avLst/>
          </a:prstGeom>
        </p:spPr>
      </p:pic>
      <p:sp>
        <p:nvSpPr>
          <p:cNvPr id="486" name="Shape 4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400"/>
              </a:lnSpc>
              <a:defRPr sz="5400"/>
            </a:lvl1pPr>
          </a:lstStyle>
          <a:p>
            <a:pPr/>
            <a:r>
              <a:t>Platensimycin a very potent antimicrobial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ctrTitle"/>
          </p:nvPr>
        </p:nvSpPr>
        <p:spPr>
          <a:xfrm>
            <a:off x="1041400" y="1003300"/>
            <a:ext cx="7289800" cy="4229100"/>
          </a:xfrm>
          <a:prstGeom prst="rect">
            <a:avLst/>
          </a:prstGeom>
        </p:spPr>
        <p:txBody>
          <a:bodyPr/>
          <a:lstStyle/>
          <a:p>
            <a:pPr/>
            <a:r>
              <a:t>So far we have only described Gram- positive bacterial antisense screens.</a:t>
            </a:r>
          </a:p>
        </p:txBody>
      </p:sp>
      <p:sp>
        <p:nvSpPr>
          <p:cNvPr id="489" name="Shape 489"/>
          <p:cNvSpPr/>
          <p:nvPr>
            <p:ph type="subTitle" sz="quarter" idx="1"/>
          </p:nvPr>
        </p:nvSpPr>
        <p:spPr>
          <a:xfrm>
            <a:off x="1041400" y="5613400"/>
            <a:ext cx="7289800" cy="3048000"/>
          </a:xfrm>
          <a:prstGeom prst="rect">
            <a:avLst/>
          </a:prstGeom>
        </p:spPr>
        <p:txBody>
          <a:bodyPr/>
          <a:lstStyle/>
          <a:p>
            <a:pPr/>
            <a:r>
              <a:t>Gram-negative pathogens are emerging as as serious health threat - in some species, the presence of the cell membrane and multiple efflux pumps makes them extremely resistant to antimicrobials</a:t>
            </a:r>
          </a:p>
        </p:txBody>
      </p:sp>
      <p:sp>
        <p:nvSpPr>
          <p:cNvPr id="490" name="Shape 490"/>
          <p:cNvSpPr/>
          <p:nvPr/>
        </p:nvSpPr>
        <p:spPr>
          <a:xfrm>
            <a:off x="9347200" y="660400"/>
            <a:ext cx="279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rPr>
                <a:latin typeface="+mn-lt"/>
                <a:ea typeface="+mn-ea"/>
                <a:cs typeface="+mn-cs"/>
                <a:sym typeface="Gill Sans"/>
              </a:rPr>
              <a:t>Expressed antisense was not developed as quickly as in Gram-negative bacteria.</a:t>
            </a:r>
            <a:endParaRPr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rPr>
                <a:latin typeface="+mn-lt"/>
                <a:ea typeface="+mn-ea"/>
                <a:cs typeface="+mn-cs"/>
                <a:sym typeface="Gill Sans"/>
              </a:rPr>
              <a:t>Mixed reports of efficiency in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E. coli</a:t>
            </a:r>
            <a:endParaRPr i="1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rPr>
                <a:latin typeface="+mn-lt"/>
                <a:ea typeface="+mn-ea"/>
                <a:cs typeface="+mn-cs"/>
                <a:sym typeface="Gill Sans"/>
              </a:rPr>
              <a:t>Technical improvements were needed.</a:t>
            </a:r>
            <a:endParaRPr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t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3298" b="2307"/>
          <a:stretch>
            <a:fillRect/>
          </a:stretch>
        </p:blipFill>
        <p:spPr>
          <a:xfrm>
            <a:off x="3895411" y="942340"/>
            <a:ext cx="8461689" cy="5394960"/>
          </a:xfrm>
          <a:prstGeom prst="rect">
            <a:avLst/>
          </a:prstGeom>
        </p:spPr>
      </p:pic>
      <p:sp>
        <p:nvSpPr>
          <p:cNvPr id="493" name="Shape 493"/>
          <p:cNvSpPr/>
          <p:nvPr>
            <p:ph type="title"/>
          </p:nvPr>
        </p:nvSpPr>
        <p:spPr>
          <a:xfrm>
            <a:off x="3873500" y="7200900"/>
            <a:ext cx="8496300" cy="19304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5200"/>
              </a:lnSpc>
              <a:defRPr sz="4400"/>
            </a:pPr>
            <a:r>
              <a:t>Study by Nakashima et al., 2006 aimed at improving antisense in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E. coli</a:t>
            </a:r>
          </a:p>
        </p:txBody>
      </p:sp>
      <p:sp>
        <p:nvSpPr>
          <p:cNvPr id="494" name="Shape 494"/>
          <p:cNvSpPr/>
          <p:nvPr/>
        </p:nvSpPr>
        <p:spPr>
          <a:xfrm>
            <a:off x="736600" y="660400"/>
            <a:ext cx="2794000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43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Gill Sans Light"/>
              </a:defRPr>
            </a:pPr>
            <a:r>
              <a:rPr>
                <a:latin typeface="+mn-lt"/>
                <a:ea typeface="+mn-ea"/>
                <a:cs typeface="+mn-cs"/>
                <a:sym typeface="Gill Sans"/>
              </a:rPr>
              <a:t>Authors employed a paired termini approach to improving stability of the antisense transcript.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t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43973" y="810099"/>
            <a:ext cx="9753600" cy="8156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abundanc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29" t="0" r="961" b="98"/>
          <a:stretch>
            <a:fillRect/>
          </a:stretch>
        </p:blipFill>
        <p:spPr>
          <a:xfrm>
            <a:off x="7932317" y="3136900"/>
            <a:ext cx="4435047" cy="5988522"/>
          </a:xfrm>
          <a:prstGeom prst="rect">
            <a:avLst/>
          </a:prstGeom>
        </p:spPr>
      </p:pic>
      <p:sp>
        <p:nvSpPr>
          <p:cNvPr id="499" name="Shape 4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PT-asRNAs are more stable</a:t>
            </a:r>
          </a:p>
        </p:txBody>
      </p:sp>
      <p:sp>
        <p:nvSpPr>
          <p:cNvPr id="500" name="Shape 50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3"/>
              </a:buBlip>
            </a:pPr>
            <a:r>
              <a:t>The presence of the PT on the RNA stabilizes the asRNA</a:t>
            </a:r>
          </a:p>
          <a:p>
            <a:pPr marL="584200">
              <a:buBlip>
                <a:blip r:embed="rId3"/>
              </a:buBlip>
            </a:pPr>
            <a:r>
              <a:t>Abundance in cell increases, increasing gene silencing</a:t>
            </a:r>
          </a:p>
          <a:p>
            <a:pPr marL="584200">
              <a:buBlip>
                <a:blip r:embed="rId3"/>
              </a:buBlip>
            </a:pPr>
            <a:r>
              <a:t>Probable the the asRNA/mRNA duplex is cleaved by an RNAse </a:t>
            </a:r>
          </a:p>
          <a:p>
            <a:pPr marL="584200">
              <a:buBlip>
                <a:blip r:embed="rId3"/>
              </a:buBlip>
            </a:pPr>
            <a:r>
              <a:t>PT structure may also help to free the asRNA binding site, by preventing secondary structure formation.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Examples using PT-asRNA</a:t>
            </a:r>
          </a:p>
        </p:txBody>
      </p:sp>
      <p:sp>
        <p:nvSpPr>
          <p:cNvPr id="503" name="Shape 50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  <a:defRPr sz="3200"/>
            </a:pPr>
            <a:r>
              <a:rPr i="1"/>
              <a:t>ack</a:t>
            </a:r>
            <a:r>
              <a:t>A was targeted for antisense silencing</a:t>
            </a:r>
          </a:p>
          <a:p>
            <a:pPr>
              <a:lnSpc>
                <a:spcPts val="3800"/>
              </a:lnSpc>
              <a:defRPr sz="3200"/>
            </a:pPr>
            <a:r>
              <a:t>AckA is responsible for carbon flux to and from acetate</a:t>
            </a:r>
          </a:p>
          <a:p>
            <a:pPr>
              <a:lnSpc>
                <a:spcPts val="3800"/>
              </a:lnSpc>
              <a:defRPr sz="3200"/>
            </a:pPr>
            <a:r>
              <a:t>In industrial fermentation overflow metabolism can reduce growth and protein yield.</a:t>
            </a:r>
          </a:p>
          <a:p>
            <a:pPr>
              <a:lnSpc>
                <a:spcPts val="3800"/>
              </a:lnSpc>
              <a:defRPr sz="3200"/>
            </a:pPr>
            <a:r>
              <a:t>Upon induced silencing a higher yield of heterologous protein should be produced.</a:t>
            </a:r>
          </a:p>
        </p:txBody>
      </p:sp>
      <p:pic>
        <p:nvPicPr>
          <p:cNvPr id="504" name="gf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692" y="4699000"/>
            <a:ext cx="5397824" cy="224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Examples using PT-asRNA</a:t>
            </a:r>
          </a:p>
        </p:txBody>
      </p:sp>
      <p:sp>
        <p:nvSpPr>
          <p:cNvPr id="507" name="Shape 507"/>
          <p:cNvSpPr/>
          <p:nvPr/>
        </p:nvSpPr>
        <p:spPr>
          <a:xfrm>
            <a:off x="647700" y="965200"/>
            <a:ext cx="2971800" cy="781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l">
              <a:lnSpc>
                <a:spcPts val="4300"/>
              </a:lnSpc>
              <a:spcBef>
                <a:spcPts val="800"/>
              </a:spcBef>
              <a:buClr>
                <a:srgbClr val="000000"/>
              </a:buClr>
              <a:tabLst>
                <a:tab pos="990600" algn="l"/>
              </a:tabLst>
              <a:defRPr sz="3600">
                <a:solidFill>
                  <a:srgbClr val="FFFFFF"/>
                </a:solidFill>
              </a:defRPr>
            </a:pPr>
            <a:r>
              <a:rPr i="1"/>
              <a:t>fab</a:t>
            </a:r>
            <a:r>
              <a:t>I is involved in fatty acid synthesis</a:t>
            </a:r>
          </a:p>
          <a:p>
            <a:pPr lvl="1" indent="0" algn="l">
              <a:lnSpc>
                <a:spcPts val="4300"/>
              </a:lnSpc>
              <a:spcBef>
                <a:spcPts val="800"/>
              </a:spcBef>
              <a:buClr>
                <a:srgbClr val="000000"/>
              </a:buClr>
              <a:tabLst>
                <a:tab pos="990600" algn="l"/>
              </a:tabLst>
              <a:defRPr sz="3600">
                <a:solidFill>
                  <a:srgbClr val="FFFFFF"/>
                </a:solidFill>
              </a:defRPr>
            </a:pPr>
          </a:p>
          <a:p>
            <a:pPr lvl="1" indent="0" algn="l">
              <a:lnSpc>
                <a:spcPts val="4300"/>
              </a:lnSpc>
              <a:spcBef>
                <a:spcPts val="800"/>
              </a:spcBef>
              <a:buClr>
                <a:srgbClr val="000000"/>
              </a:buClr>
              <a:tabLst>
                <a:tab pos="990600" algn="l"/>
              </a:tabLst>
              <a:defRPr sz="3600">
                <a:solidFill>
                  <a:srgbClr val="FFFFFF"/>
                </a:solidFill>
              </a:defRPr>
            </a:pPr>
            <a:r>
              <a:t>FabI is specifically inhibited by Triclosan</a:t>
            </a:r>
          </a:p>
          <a:p>
            <a:pPr lvl="1" indent="0" algn="l">
              <a:lnSpc>
                <a:spcPts val="4300"/>
              </a:lnSpc>
              <a:spcBef>
                <a:spcPts val="800"/>
              </a:spcBef>
              <a:buClr>
                <a:srgbClr val="000000"/>
              </a:buClr>
              <a:tabLst>
                <a:tab pos="990600" algn="l"/>
              </a:tabLst>
              <a:defRPr sz="3600">
                <a:solidFill>
                  <a:srgbClr val="FFFFFF"/>
                </a:solidFill>
              </a:defRPr>
            </a:pPr>
          </a:p>
          <a:p>
            <a:pPr lvl="1" indent="0" algn="l">
              <a:lnSpc>
                <a:spcPts val="4300"/>
              </a:lnSpc>
              <a:spcBef>
                <a:spcPts val="800"/>
              </a:spcBef>
              <a:buClr>
                <a:srgbClr val="000000"/>
              </a:buClr>
              <a:tabLst>
                <a:tab pos="990600" algn="l"/>
              </a:tabLst>
              <a:defRPr sz="3600">
                <a:solidFill>
                  <a:srgbClr val="FFFFFF"/>
                </a:solidFill>
              </a:defRPr>
            </a:pPr>
            <a:r>
              <a:t>as</a:t>
            </a:r>
            <a:r>
              <a:rPr i="1"/>
              <a:t>fab</a:t>
            </a:r>
            <a:r>
              <a:t>I expressing </a:t>
            </a:r>
            <a:r>
              <a:rPr i="1"/>
              <a:t>E.coli</a:t>
            </a:r>
            <a:r>
              <a:t> should be sensitized to Triclosan</a:t>
            </a:r>
          </a:p>
        </p:txBody>
      </p:sp>
      <p:pic>
        <p:nvPicPr>
          <p:cNvPr id="508" name="fab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1300" y="609600"/>
            <a:ext cx="8142745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>
            <a:off x="11708841" y="3987800"/>
            <a:ext cx="27436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100"/>
              </a:lnSpc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8" grpId="2"/>
      <p:bldP build="p" bldLvl="5" animBg="1" rev="0" advAuto="0" spid="50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Natural antisense</a:t>
            </a:r>
          </a:p>
        </p:txBody>
      </p:sp>
      <p:sp>
        <p:nvSpPr>
          <p:cNvPr id="431" name="Shape 43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Bacteria regulate a diverse range of processes using small non coding RNAs</a:t>
            </a:r>
          </a:p>
          <a:p>
            <a:pPr marL="584200">
              <a:buBlip>
                <a:blip r:embed="rId2"/>
              </a:buBlip>
            </a:pPr>
            <a:r>
              <a:t>These include: riboswitches, protein-binding RNAs, CRISPR RNAs, and </a:t>
            </a:r>
            <a:r>
              <a:rPr i="1"/>
              <a:t>cis</a:t>
            </a:r>
            <a:r>
              <a:t>- and </a:t>
            </a:r>
            <a:r>
              <a:rPr i="1"/>
              <a:t>trans</a:t>
            </a:r>
            <a:r>
              <a:t>- encoded mRNA-binding RNAs (antisense RNAs)</a:t>
            </a:r>
          </a:p>
          <a:p>
            <a:pPr marL="584200">
              <a:buBlip>
                <a:blip r:embed="rId2"/>
              </a:buBlip>
            </a:pPr>
            <a:r>
              <a:t>You should be familiar with their biology - particular natural antisense RNAs</a:t>
            </a:r>
          </a:p>
          <a:p>
            <a:pPr marL="584200">
              <a:buBlip>
                <a:blip r:embed="rId2"/>
              </a:buBlip>
            </a:pPr>
            <a:r>
              <a:t>See BlackBoard for a review (</a:t>
            </a:r>
            <a:r>
              <a:rPr i="1"/>
              <a:t>Regulatory RNAs in Bacteria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type="ctrTitle"/>
          </p:nvPr>
        </p:nvSpPr>
        <p:spPr>
          <a:xfrm>
            <a:off x="1143000" y="2260600"/>
            <a:ext cx="7289800" cy="4191000"/>
          </a:xfrm>
          <a:prstGeom prst="rect">
            <a:avLst/>
          </a:prstGeom>
        </p:spPr>
        <p:txBody>
          <a:bodyPr/>
          <a:lstStyle/>
          <a:p>
            <a:pPr/>
            <a:r>
              <a:t>Other methods for controlling transcript abundance </a:t>
            </a:r>
          </a:p>
        </p:txBody>
      </p:sp>
      <p:sp>
        <p:nvSpPr>
          <p:cNvPr id="512" name="Shape 51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Suggestions?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8100"/>
              </a:lnSpc>
              <a:defRPr sz="6800"/>
            </a:lvl1pPr>
          </a:lstStyle>
          <a:p>
            <a:pPr/>
            <a:r>
              <a:t>Control of the promoter</a:t>
            </a:r>
          </a:p>
        </p:txBody>
      </p:sp>
      <p:pic>
        <p:nvPicPr>
          <p:cNvPr id="515" name="tit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681076"/>
            <a:ext cx="10210800" cy="4866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enetics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0" t="0" r="0" b="33921"/>
          <a:stretch>
            <a:fillRect/>
          </a:stretch>
        </p:blipFill>
        <p:spPr>
          <a:xfrm>
            <a:off x="6604000" y="1371600"/>
            <a:ext cx="5759906" cy="7759700"/>
          </a:xfrm>
          <a:prstGeom prst="rect">
            <a:avLst/>
          </a:prstGeom>
        </p:spPr>
      </p:pic>
      <p:sp>
        <p:nvSpPr>
          <p:cNvPr id="518" name="Shape 518"/>
          <p:cNvSpPr/>
          <p:nvPr>
            <p:ph type="title"/>
          </p:nvPr>
        </p:nvSpPr>
        <p:spPr>
          <a:xfrm>
            <a:off x="1143000" y="876300"/>
            <a:ext cx="4775200" cy="2108200"/>
          </a:xfrm>
          <a:prstGeom prst="rect">
            <a:avLst/>
          </a:prstGeom>
        </p:spPr>
        <p:txBody>
          <a:bodyPr/>
          <a:lstStyle/>
          <a:p>
            <a:pPr/>
            <a:r>
              <a:t>Modify strains</a:t>
            </a:r>
          </a:p>
        </p:txBody>
      </p:sp>
      <p:sp>
        <p:nvSpPr>
          <p:cNvPr id="519" name="Shape 519"/>
          <p:cNvSpPr/>
          <p:nvPr>
            <p:ph type="body" sz="half" idx="1"/>
          </p:nvPr>
        </p:nvSpPr>
        <p:spPr>
          <a:xfrm>
            <a:off x="1143000" y="3162300"/>
            <a:ext cx="4775200" cy="57150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300"/>
              </a:lnSpc>
              <a:defRPr sz="2800"/>
            </a:pPr>
            <a:r>
              <a:t>Add a plasmid copy of the essential gene under the control of a promoter of choice.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Delete the wild-type essential gene on the chromosome.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Level of inducer influences promoter activity and thence transcriptional abundance of essential gene mRNA.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tab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100" y="5435600"/>
            <a:ext cx="8115300" cy="3010946"/>
          </a:xfrm>
          <a:prstGeom prst="rect">
            <a:avLst/>
          </a:prstGeom>
          <a:ln w="12700">
            <a:miter lim="400000"/>
          </a:ln>
          <a:effectLst>
            <a:reflection blurRad="0" stA="19172" stPos="0" endA="0" endPos="40000" dist="0" dir="5400000" fadeDir="5400000" sx="100000" sy="-100000" kx="0" ky="0" algn="bl" rotWithShape="0"/>
          </a:effectLst>
        </p:spPr>
      </p:pic>
      <p:pic>
        <p:nvPicPr>
          <p:cNvPr id="522" name="graph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100" y="787400"/>
            <a:ext cx="7076481" cy="466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metG.png"/>
          <p:cNvPicPr>
            <a:picLocks noChangeAspect="1"/>
          </p:cNvPicPr>
          <p:nvPr/>
        </p:nvPicPr>
        <p:blipFill>
          <a:blip r:embed="rId2">
            <a:extLst/>
          </a:blip>
          <a:srcRect l="0" t="799" r="2439" b="0"/>
          <a:stretch>
            <a:fillRect/>
          </a:stretch>
        </p:blipFill>
        <p:spPr>
          <a:xfrm>
            <a:off x="3400856" y="5486400"/>
            <a:ext cx="5185665" cy="2922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mur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4400" y="2032000"/>
            <a:ext cx="5295900" cy="293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re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1905000"/>
            <a:ext cx="4878474" cy="3187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3507680" y="838200"/>
            <a:ext cx="4967288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Screen using strains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3"/>
      <p:bldP build="whole" bldLvl="1" animBg="1" rev="0" advAuto="0" spid="526" grpId="1"/>
      <p:bldP build="whole" bldLvl="1" animBg="1" rev="0" advAuto="0" spid="52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na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3" r="116" b="0"/>
          <a:stretch>
            <a:fillRect/>
          </a:stretch>
        </p:blipFill>
        <p:spPr>
          <a:xfrm>
            <a:off x="7937500" y="3131021"/>
            <a:ext cx="4429864" cy="5991292"/>
          </a:xfrm>
          <a:prstGeom prst="rect">
            <a:avLst/>
          </a:prstGeom>
        </p:spPr>
      </p:pic>
      <p:sp>
        <p:nvSpPr>
          <p:cNvPr id="530" name="Shape 5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Synthetic nucleic acids</a:t>
            </a:r>
          </a:p>
        </p:txBody>
      </p:sp>
      <p:sp>
        <p:nvSpPr>
          <p:cNvPr id="531" name="Shape 53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154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DNA mimics such as peptide nucleic acid (PNA) locked nucleic acid (LNA) or phosporodiamidate morpholino oligonucleotide (PMO) can be synthesised.</a:t>
            </a:r>
          </a:p>
          <a:p>
            <a:pPr marL="5154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DNA-PNA hybrids have very high thermal stability due to neutral backbone of PNA = very stable binding to DNA or RNA.</a:t>
            </a:r>
          </a:p>
          <a:p>
            <a:pPr marL="5154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Highly specific binding - very sensitive to mismathces</a:t>
            </a:r>
          </a:p>
          <a:p>
            <a:pPr marL="5154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Not degraded by cellular enzymes</a:t>
            </a:r>
          </a:p>
          <a:p>
            <a:pPr marL="5154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Can be applied in antisense applications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0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990600"/>
            <a:ext cx="5401628" cy="403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0-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1435100"/>
            <a:ext cx="4229100" cy="712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DNA mimics &amp; antisense</a:t>
            </a:r>
          </a:p>
        </p:txBody>
      </p:sp>
      <p:pic>
        <p:nvPicPr>
          <p:cNvPr id="537" name="dropped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662"/>
          <a:stretch>
            <a:fillRect/>
          </a:stretch>
        </p:blipFill>
        <p:spPr>
          <a:xfrm>
            <a:off x="689007" y="3397232"/>
            <a:ext cx="11612610" cy="248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PN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7900" y="3683000"/>
            <a:ext cx="5549900" cy="504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vertical)" transition="out">
                                      <p:cBhvr>
                                        <p:cTn id="6" dur="1000" fill="hold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1"/>
      <p:bldP build="whole" bldLvl="1" animBg="1" rev="0" advAuto="0" spid="538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DNA mimics benefits</a:t>
            </a:r>
          </a:p>
        </p:txBody>
      </p:sp>
      <p:pic>
        <p:nvPicPr>
          <p:cNvPr id="541" name="P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0" y="3200400"/>
            <a:ext cx="3687036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>
            <p:ph type="body" sz="half" idx="1"/>
          </p:nvPr>
        </p:nvSpPr>
        <p:spPr>
          <a:xfrm>
            <a:off x="876300" y="3352800"/>
            <a:ext cx="6667500" cy="5524500"/>
          </a:xfrm>
          <a:prstGeom prst="rect">
            <a:avLst/>
          </a:prstGeom>
        </p:spPr>
        <p:txBody>
          <a:bodyPr numCol="1" spcCol="38100"/>
          <a:lstStyle/>
          <a:p>
            <a:pPr marL="584200">
              <a:buBlip>
                <a:blip r:embed="rId3"/>
              </a:buBlip>
            </a:pPr>
            <a:r>
              <a:t>Do not need genetics - not plasmid-based expression - molecule is synthesised an delivered as a normal antimicrobial compound.</a:t>
            </a:r>
          </a:p>
          <a:p>
            <a:pPr marL="584200">
              <a:buBlip>
                <a:blip r:embed="rId3"/>
              </a:buBlip>
            </a:pPr>
            <a:r>
              <a:t>Can use as little as 9 base pairs for your target.</a:t>
            </a:r>
          </a:p>
          <a:p>
            <a:pPr marL="584200">
              <a:buBlip>
                <a:blip r:embed="rId3"/>
              </a:buBlip>
            </a:pPr>
            <a:r>
              <a:t>Stability of PNA - not recognised and degraded as with expressed RNA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4242" b="0"/>
          <a:stretch>
            <a:fillRect/>
          </a:stretch>
        </p:blipFill>
        <p:spPr>
          <a:xfrm>
            <a:off x="6660815" y="2133600"/>
            <a:ext cx="5715791" cy="6202165"/>
          </a:xfrm>
          <a:prstGeom prst="rect">
            <a:avLst/>
          </a:prstGeom>
        </p:spPr>
      </p:pic>
      <p:sp>
        <p:nvSpPr>
          <p:cNvPr id="545" name="Shape 545"/>
          <p:cNvSpPr/>
          <p:nvPr>
            <p:ph type="title"/>
          </p:nvPr>
        </p:nvSpPr>
        <p:spPr>
          <a:xfrm>
            <a:off x="1143000" y="876300"/>
            <a:ext cx="4775200" cy="1092200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Application</a:t>
            </a:r>
          </a:p>
        </p:txBody>
      </p:sp>
      <p:sp>
        <p:nvSpPr>
          <p:cNvPr id="546" name="Shape 546"/>
          <p:cNvSpPr/>
          <p:nvPr>
            <p:ph type="body" sz="half" idx="1"/>
          </p:nvPr>
        </p:nvSpPr>
        <p:spPr>
          <a:xfrm>
            <a:off x="1143000" y="2082800"/>
            <a:ext cx="4775200" cy="67945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300"/>
              </a:lnSpc>
              <a:defRPr sz="2800"/>
            </a:pPr>
            <a:r>
              <a:t>We have made use of the properties of PNAs to design species-specific antibacterial compounds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Can target specific species for bactericide - select between highly related strains - not possible using simple antibiotic therapy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Prevent killing of beneficial microbes and lower incidence of resistance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aper pic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759" t="0" r="14392" b="9"/>
          <a:stretch>
            <a:fillRect/>
          </a:stretch>
        </p:blipFill>
        <p:spPr>
          <a:xfrm>
            <a:off x="642371" y="3530600"/>
            <a:ext cx="5715001" cy="5572634"/>
          </a:xfrm>
          <a:prstGeom prst="rect">
            <a:avLst/>
          </a:prstGeom>
        </p:spPr>
      </p:pic>
      <p:sp>
        <p:nvSpPr>
          <p:cNvPr id="434" name="Shape 434"/>
          <p:cNvSpPr/>
          <p:nvPr>
            <p:ph type="title"/>
          </p:nvPr>
        </p:nvSpPr>
        <p:spPr>
          <a:xfrm>
            <a:off x="800100" y="139700"/>
            <a:ext cx="5410200" cy="3213100"/>
          </a:xfrm>
          <a:prstGeom prst="rect">
            <a:avLst/>
          </a:prstGeom>
        </p:spPr>
        <p:txBody>
          <a:bodyPr/>
          <a:lstStyle/>
          <a:p>
            <a:pPr/>
            <a:r>
              <a:t>First applications of antisense in bacteria</a:t>
            </a:r>
          </a:p>
        </p:txBody>
      </p:sp>
      <p:sp>
        <p:nvSpPr>
          <p:cNvPr id="435" name="Shape 43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first practical application of antisense techniques in bacteria was the identification of essential genes</a:t>
            </a:r>
          </a:p>
          <a:p>
            <a:pPr/>
          </a:p>
          <a:p>
            <a:pPr/>
            <a:r>
              <a:t>As discussed in the previous lectures, identification of novel essential genes is a precursor for drug development</a:t>
            </a:r>
          </a:p>
          <a:p>
            <a:pPr/>
          </a:p>
          <a:p>
            <a:pPr/>
            <a:r>
              <a:t>Authors identified 658 essential genes in the genome of </a:t>
            </a:r>
            <a:r>
              <a:rPr i="1"/>
              <a:t>S. aureus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type="title"/>
          </p:nvPr>
        </p:nvSpPr>
        <p:spPr>
          <a:xfrm>
            <a:off x="1143000" y="876300"/>
            <a:ext cx="4775200" cy="1092200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Application</a:t>
            </a:r>
          </a:p>
        </p:txBody>
      </p:sp>
      <p:sp>
        <p:nvSpPr>
          <p:cNvPr id="549" name="Shape 549"/>
          <p:cNvSpPr/>
          <p:nvPr>
            <p:ph type="body" sz="half" idx="1"/>
          </p:nvPr>
        </p:nvSpPr>
        <p:spPr>
          <a:xfrm>
            <a:off x="1143000" y="2082800"/>
            <a:ext cx="4775200" cy="67945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300"/>
              </a:lnSpc>
              <a:defRPr sz="2800"/>
            </a:pPr>
            <a:r>
              <a:t>We have made use of the properties of PNAs to design species-specific antibacterial compounds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Can target specific species for bactericide - select between highly related strains - not possible using simple antibiotic therapy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Prevent killing of beneficial microbes and lower incidence of resistance </a:t>
            </a:r>
          </a:p>
        </p:txBody>
      </p:sp>
      <p:pic>
        <p:nvPicPr>
          <p:cNvPr id="550" name="redgre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647700"/>
            <a:ext cx="5563269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>
            <a:off x="6783585" y="5918200"/>
            <a:ext cx="5448301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PNA designed to be specific for </a:t>
            </a:r>
            <a:r>
              <a:rPr i="1"/>
              <a:t>fts</a:t>
            </a:r>
            <a:r>
              <a:t>Z of </a:t>
            </a:r>
            <a:r>
              <a:rPr i="1"/>
              <a:t>Salmonella typhimurium</a:t>
            </a:r>
            <a:r>
              <a:t> LT2 (GFP labelled). The PNA has 2 mismatches with </a:t>
            </a:r>
            <a:r>
              <a:rPr i="1"/>
              <a:t>E. coli</a:t>
            </a:r>
            <a:r>
              <a:t> (dsRED labelled)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treptomyces_coelicolor_colony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424" t="3881" r="51253" b="2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54" name="Shape 5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7600"/>
              </a:lnSpc>
              <a:defRPr sz="6400"/>
            </a:pPr>
            <a:r>
              <a:t>Antisense in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Streptomyces</a:t>
            </a:r>
          </a:p>
        </p:txBody>
      </p:sp>
      <p:sp>
        <p:nvSpPr>
          <p:cNvPr id="555" name="Shape 5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Streptomyces</a:t>
            </a:r>
            <a:r>
              <a:t> use antisense regulation.</a:t>
            </a:r>
          </a:p>
          <a:p>
            <a:pPr/>
          </a:p>
          <a:p>
            <a:pPr/>
            <a:r>
              <a:t>We wanted to determine if we could use artificial antisense RNA tools to manipulate antibiotic production in </a:t>
            </a:r>
            <a:r>
              <a:rPr i="1"/>
              <a:t>Streptomyces</a:t>
            </a:r>
          </a:p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Fig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1066800"/>
            <a:ext cx="4152900" cy="762041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5947271" y="1231900"/>
            <a:ext cx="5156201" cy="651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We designed a PT-asRNA to silence the production of actinorhodin</a:t>
            </a:r>
          </a:p>
          <a:p>
            <a:pPr/>
          </a:p>
          <a:p>
            <a:pPr/>
            <a:r>
              <a:t>Predict structure of asRNA -similar to that of a natural asRNA in </a:t>
            </a:r>
            <a:r>
              <a:rPr i="1"/>
              <a:t>Streptomyces</a:t>
            </a:r>
            <a:r>
              <a:t> (see later)</a:t>
            </a:r>
          </a:p>
          <a:p>
            <a:pPr/>
          </a:p>
          <a:p>
            <a:pPr/>
            <a:r>
              <a:t>Perhaps </a:t>
            </a:r>
            <a:r>
              <a:rPr i="1"/>
              <a:t>Streptomyces</a:t>
            </a:r>
            <a:r>
              <a:t> were using PTs a long time before us.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Fig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00" y="876300"/>
            <a:ext cx="3810000" cy="800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Fig.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4800" y="2146300"/>
            <a:ext cx="5732606" cy="546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  <p:bldP build="whole" bldLvl="1" animBg="1" rev="0" advAuto="0" spid="561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Fig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800" y="1257300"/>
            <a:ext cx="10160000" cy="7245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streptomyces antisens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706" r="0" b="23966"/>
          <a:stretch>
            <a:fillRect/>
          </a:stretch>
        </p:blipFill>
        <p:spPr>
          <a:xfrm>
            <a:off x="1522027" y="543179"/>
            <a:ext cx="9958773" cy="5956301"/>
          </a:xfrm>
          <a:prstGeom prst="rect">
            <a:avLst/>
          </a:prstGeom>
        </p:spPr>
      </p:pic>
      <p:sp>
        <p:nvSpPr>
          <p:cNvPr id="566" name="Shape 566"/>
          <p:cNvSpPr/>
          <p:nvPr>
            <p:ph type="title"/>
          </p:nvPr>
        </p:nvSpPr>
        <p:spPr>
          <a:xfrm>
            <a:off x="2197100" y="7277100"/>
            <a:ext cx="8597900" cy="1778000"/>
          </a:xfrm>
          <a:prstGeom prst="rect">
            <a:avLst/>
          </a:prstGeom>
        </p:spPr>
        <p:txBody>
          <a:bodyPr/>
          <a:lstStyle>
            <a:lvl1pPr>
              <a:lnSpc>
                <a:spcPts val="6900"/>
              </a:lnSpc>
              <a:defRPr sz="5800"/>
            </a:lvl1pPr>
          </a:lstStyle>
          <a:p>
            <a:pPr/>
            <a:r>
              <a:t>Use of synthetic DNA mimics in antisense inhibition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What use is it to turn off an antibiotic?</a:t>
            </a:r>
          </a:p>
        </p:txBody>
      </p:sp>
      <p:sp>
        <p:nvSpPr>
          <p:cNvPr id="569" name="Shape 56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670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Some strains have production of high abundance antimicrobials deleted so that lower abundance compounds can be detected</a:t>
            </a:r>
          </a:p>
          <a:p>
            <a:pPr marL="5670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Proof-of-principal: if we can control gene expression, we may be able to control the repression of antibiotic gene clusters.</a:t>
            </a:r>
          </a:p>
          <a:p>
            <a:pPr marL="5670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Evidence from natural systems - the natural asRNA from </a:t>
            </a:r>
            <a:r>
              <a:rPr i="1"/>
              <a:t>Streptomyces</a:t>
            </a:r>
            <a:r>
              <a:t> (earlier) prevents the translation of a repressor of antibiotic production - when this asRNA is expressed antibiotic production is turned 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ctrTitle"/>
          </p:nvPr>
        </p:nvSpPr>
        <p:spPr>
          <a:xfrm>
            <a:off x="1003300" y="685800"/>
            <a:ext cx="7289800" cy="1193800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572" name="Shape 572"/>
          <p:cNvSpPr/>
          <p:nvPr>
            <p:ph type="subTitle" idx="1"/>
          </p:nvPr>
        </p:nvSpPr>
        <p:spPr>
          <a:xfrm>
            <a:off x="660400" y="1955800"/>
            <a:ext cx="8267700" cy="7188200"/>
          </a:xfrm>
          <a:prstGeom prst="rect">
            <a:avLst/>
          </a:prstGeom>
        </p:spPr>
        <p:txBody>
          <a:bodyPr/>
          <a:lstStyle/>
          <a:p>
            <a:pPr/>
            <a:r>
              <a:t>Antisense methodology can be employed to identify novel essential genes = novel targets</a:t>
            </a:r>
          </a:p>
          <a:p>
            <a:pPr/>
          </a:p>
          <a:p>
            <a:pPr/>
            <a:r>
              <a:t>Controlled expression of asRNA can be used to produce strains sensitised to specific inhibitors - inhibitor plus target identified in one screen</a:t>
            </a:r>
          </a:p>
          <a:p>
            <a:pPr/>
            <a:r>
              <a:t>Antisense screening is particularly valuable in natural product screens - low concentrations of active compounds present in extracts</a:t>
            </a:r>
          </a:p>
          <a:p>
            <a:pPr/>
          </a:p>
          <a:p>
            <a:pPr/>
            <a:r>
              <a:t>Synthetic DNA mimics can be used to overcome need to perform genetics in target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lasmid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5063" y="3791252"/>
            <a:ext cx="5689601" cy="5058485"/>
          </a:xfrm>
          <a:prstGeom prst="rect">
            <a:avLst/>
          </a:prstGeom>
        </p:spPr>
      </p:pic>
      <p:sp>
        <p:nvSpPr>
          <p:cNvPr id="438" name="Shape 4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was it done?</a:t>
            </a:r>
          </a:p>
        </p:txBody>
      </p:sp>
      <p:sp>
        <p:nvSpPr>
          <p:cNvPr id="439" name="Shape 43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300"/>
              </a:lnSpc>
              <a:defRPr sz="2800"/>
            </a:pPr>
            <a:r>
              <a:t>The authors took a genome-wide approach to identifying essential genes</a:t>
            </a:r>
          </a:p>
          <a:p>
            <a:pPr>
              <a:lnSpc>
                <a:spcPts val="3300"/>
              </a:lnSpc>
              <a:defRPr sz="2800"/>
            </a:pPr>
            <a:r>
              <a:t>The genomic DNA of </a:t>
            </a:r>
            <a:r>
              <a:rPr i="1"/>
              <a:t>S. aureus</a:t>
            </a:r>
            <a:r>
              <a:t> was extracted and sheared into fragments of 200 - 800 bp.</a:t>
            </a:r>
          </a:p>
          <a:p>
            <a:pPr>
              <a:lnSpc>
                <a:spcPts val="3300"/>
              </a:lnSpc>
              <a:defRPr sz="2800"/>
            </a:pPr>
            <a:r>
              <a:t>The fragments are cloned into an inducible expression vector in random orientation.</a:t>
            </a:r>
          </a:p>
          <a:p>
            <a:pPr>
              <a:lnSpc>
                <a:spcPts val="3300"/>
              </a:lnSpc>
              <a:defRPr sz="2800"/>
            </a:pPr>
            <a:r>
              <a:t>The resulting transformant colonies are screened on inducing and non-inducing media (very similar to lecture on bacteriophage genomics)</a:t>
            </a:r>
          </a:p>
          <a:p>
            <a:pPr>
              <a:lnSpc>
                <a:spcPts val="3300"/>
              </a:lnSpc>
              <a:defRPr sz="2800"/>
            </a:pPr>
          </a:p>
          <a:p>
            <a:pPr>
              <a:lnSpc>
                <a:spcPts val="3300"/>
              </a:lnSpc>
              <a:defRPr sz="2800"/>
            </a:pPr>
            <a:r>
              <a:t>HOW DOES THIS IDENTIFY ESSENTIAL GENES..?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2"/>
      <p:bldP build="p" bldLvl="5" animBg="1" rev="0" advAuto="0" spid="4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Essential gene identification </a:t>
            </a:r>
          </a:p>
        </p:txBody>
      </p:sp>
      <p:pic>
        <p:nvPicPr>
          <p:cNvPr id="442" name="dropped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8653" y="1610738"/>
            <a:ext cx="7048501" cy="400050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787400" y="762000"/>
            <a:ext cx="27178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6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Screening of 315,000 clones ensures a 99.9% probability of covering the entire genome.</a:t>
            </a:r>
          </a:p>
          <a:p>
            <a:pPr>
              <a:lnSpc>
                <a:spcPts val="36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</a:p>
          <a:p>
            <a:pPr>
              <a:lnSpc>
                <a:spcPts val="36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</a:p>
          <a:p>
            <a:pPr>
              <a:lnSpc>
                <a:spcPts val="36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If an expressed fragment acts as an antisense RNA and silences the expression of an essential gene, the clone will not grow when induced.</a:t>
            </a:r>
          </a:p>
        </p:txBody>
      </p:sp>
      <p:pic>
        <p:nvPicPr>
          <p:cNvPr id="44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0500" y="1384300"/>
            <a:ext cx="4432300" cy="447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8500" y="1638300"/>
            <a:ext cx="4218474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3987800" y="7366000"/>
            <a:ext cx="81915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ts val="3300"/>
              </a:lnSpc>
              <a:spcBef>
                <a:spcPts val="200"/>
              </a:spcBef>
              <a:tabLst>
                <a:tab pos="1219200" algn="l"/>
              </a:tabLst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Frequency with which single genes were targeted by shotgun antisense.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rpo</a:t>
            </a:r>
            <a:r>
              <a:t>B gene is shown demonstrating the location and size of antisense fragments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5"/>
      <p:bldP build="whole" bldLvl="1" animBg="1" rev="0" advAuto="0" spid="445" grpId="3"/>
      <p:bldP build="whole" bldLvl="1" animBg="1" rev="0" advAuto="0" spid="444" grpId="2"/>
      <p:bldP build="whole" bldLvl="1" animBg="1" rev="0" advAuto="0" spid="441" grpId="4"/>
      <p:bldP build="whole" bldLvl="1" animBg="1" rev="0" advAuto="0" spid="4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74" t="0" r="691" b="0"/>
          <a:stretch>
            <a:fillRect/>
          </a:stretch>
        </p:blipFill>
        <p:spPr>
          <a:xfrm>
            <a:off x="3835400" y="1206500"/>
            <a:ext cx="8534400" cy="4103339"/>
          </a:xfrm>
          <a:prstGeom prst="rect">
            <a:avLst/>
          </a:prstGeom>
        </p:spPr>
      </p:pic>
      <p:sp>
        <p:nvSpPr>
          <p:cNvPr id="449" name="Shape 449"/>
          <p:cNvSpPr/>
          <p:nvPr>
            <p:ph type="title"/>
          </p:nvPr>
        </p:nvSpPr>
        <p:spPr>
          <a:xfrm>
            <a:off x="4025900" y="7289800"/>
            <a:ext cx="8191500" cy="1701800"/>
          </a:xfrm>
          <a:prstGeom prst="rect">
            <a:avLst/>
          </a:prstGeom>
        </p:spPr>
        <p:txBody>
          <a:bodyPr/>
          <a:lstStyle>
            <a:lvl1pPr algn="l">
              <a:lnSpc>
                <a:spcPts val="3300"/>
              </a:lnSpc>
              <a:defRPr sz="2800"/>
            </a:lvl1pPr>
          </a:lstStyle>
          <a:p>
            <a:pPr/>
            <a:r>
              <a:t>When S1-760A is induced with xylose, there is clear growth inhibition on both liquid and solid media. Method is effective for producing antisense RNAs and identifying essential genes</a:t>
            </a:r>
          </a:p>
        </p:txBody>
      </p:sp>
      <p:sp>
        <p:nvSpPr>
          <p:cNvPr id="450" name="Shape 450"/>
          <p:cNvSpPr/>
          <p:nvPr/>
        </p:nvSpPr>
        <p:spPr>
          <a:xfrm>
            <a:off x="3843535" y="1600200"/>
            <a:ext cx="106977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pPr/>
            <a:r>
              <a:t>pEPSA5</a:t>
            </a:r>
          </a:p>
        </p:txBody>
      </p:sp>
      <p:sp>
        <p:nvSpPr>
          <p:cNvPr id="451" name="Shape 451"/>
          <p:cNvSpPr/>
          <p:nvPr/>
        </p:nvSpPr>
        <p:spPr>
          <a:xfrm>
            <a:off x="5167362" y="1600200"/>
            <a:ext cx="11653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pPr/>
            <a:r>
              <a:t>S1-760A</a:t>
            </a:r>
          </a:p>
        </p:txBody>
      </p:sp>
      <p:sp>
        <p:nvSpPr>
          <p:cNvPr id="452" name="Shape 452"/>
          <p:cNvSpPr/>
          <p:nvPr/>
        </p:nvSpPr>
        <p:spPr>
          <a:xfrm>
            <a:off x="5385246" y="1968500"/>
            <a:ext cx="729556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pPr/>
            <a:r>
              <a:t>-    +</a:t>
            </a:r>
          </a:p>
        </p:txBody>
      </p:sp>
      <p:sp>
        <p:nvSpPr>
          <p:cNvPr id="453" name="Shape 453"/>
          <p:cNvSpPr/>
          <p:nvPr/>
        </p:nvSpPr>
        <p:spPr>
          <a:xfrm>
            <a:off x="3861246" y="1968500"/>
            <a:ext cx="10414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pPr/>
            <a:r>
              <a:t>-    +</a:t>
            </a:r>
          </a:p>
        </p:txBody>
      </p:sp>
      <p:sp>
        <p:nvSpPr>
          <p:cNvPr id="454" name="Shape 454"/>
          <p:cNvSpPr/>
          <p:nvPr/>
        </p:nvSpPr>
        <p:spPr>
          <a:xfrm>
            <a:off x="7478042" y="1638300"/>
            <a:ext cx="1254697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1400"/>
              </a:lnSpc>
              <a:defRPr sz="1200"/>
            </a:pPr>
            <a:r>
              <a:t>S1-760A</a:t>
            </a:r>
          </a:p>
          <a:p>
            <a:pPr algn="l">
              <a:lnSpc>
                <a:spcPts val="1400"/>
              </a:lnSpc>
              <a:defRPr sz="1200"/>
            </a:pPr>
            <a:r>
              <a:t>S1-760A -induced</a:t>
            </a:r>
          </a:p>
          <a:p>
            <a:pPr algn="l">
              <a:lnSpc>
                <a:spcPts val="1400"/>
              </a:lnSpc>
              <a:defRPr sz="1200"/>
            </a:pPr>
            <a:r>
              <a:t>pEPSA5</a:t>
            </a:r>
          </a:p>
          <a:p>
            <a:pPr algn="l">
              <a:lnSpc>
                <a:spcPts val="1400"/>
              </a:lnSpc>
              <a:defRPr sz="1200"/>
            </a:pPr>
            <a:r>
              <a:t>pEPSA5 -induced</a:t>
            </a:r>
          </a:p>
        </p:txBody>
      </p:sp>
      <p:sp>
        <p:nvSpPr>
          <p:cNvPr id="455" name="Shape 455"/>
          <p:cNvSpPr/>
          <p:nvPr/>
        </p:nvSpPr>
        <p:spPr>
          <a:xfrm>
            <a:off x="774700" y="660400"/>
            <a:ext cx="27178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Testing antisense expression of the growth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S. aureus</a:t>
            </a:r>
            <a:endParaRPr i="1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 i="1">
              <a:latin typeface="+mn-lt"/>
              <a:ea typeface="+mn-ea"/>
              <a:cs typeface="+mn-cs"/>
              <a:sym typeface="Gill Sans"/>
            </a:endParaRPr>
          </a:p>
          <a:p>
            <a:pPr algn="l">
              <a:lnSpc>
                <a:spcPts val="4300"/>
              </a:lnSpc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pEPSA5 is the empty vector, S1-760A is the vector carrying an antisense fragment to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rpl</a:t>
            </a:r>
            <a:r>
              <a:t>Q (ribosomal protein)</a:t>
            </a:r>
          </a:p>
        </p:txBody>
      </p:sp>
      <p:sp>
        <p:nvSpPr>
          <p:cNvPr id="456" name="Shape 456"/>
          <p:cNvSpPr/>
          <p:nvPr/>
        </p:nvSpPr>
        <p:spPr>
          <a:xfrm>
            <a:off x="8424763" y="4800600"/>
            <a:ext cx="2422923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Time in hours</a:t>
            </a:r>
          </a:p>
        </p:txBody>
      </p:sp>
      <p:sp>
        <p:nvSpPr>
          <p:cNvPr id="457" name="Shape 457"/>
          <p:cNvSpPr/>
          <p:nvPr/>
        </p:nvSpPr>
        <p:spPr>
          <a:xfrm rot="16210540">
            <a:off x="6109791" y="2806699"/>
            <a:ext cx="116006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OD</a:t>
            </a:r>
            <a:r>
              <a:rPr baseline="-5999"/>
              <a:t>600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8600"/>
              </a:lnSpc>
              <a:defRPr sz="7200"/>
            </a:lvl1pPr>
          </a:lstStyle>
          <a:p>
            <a:pPr/>
            <a:r>
              <a:t>Specificity</a:t>
            </a:r>
          </a:p>
        </p:txBody>
      </p:sp>
      <p:pic>
        <p:nvPicPr>
          <p:cNvPr id="460" name="bar ch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464" y="3543300"/>
            <a:ext cx="5474903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>
            <p:ph type="body" sz="half" idx="1"/>
          </p:nvPr>
        </p:nvSpPr>
        <p:spPr>
          <a:xfrm>
            <a:off x="6718300" y="825500"/>
            <a:ext cx="5461000" cy="8102600"/>
          </a:xfrm>
          <a:prstGeom prst="rect">
            <a:avLst/>
          </a:prstGeom>
        </p:spPr>
        <p:txBody>
          <a:bodyPr/>
          <a:lstStyle/>
          <a:p>
            <a:pPr/>
            <a:r>
              <a:t>Targeted mRNA abundance is only decreased with the expression of their specific antisense</a:t>
            </a:r>
          </a:p>
          <a:p>
            <a:pPr/>
            <a:r>
              <a:t>mRNA abundance assayed by RT-PCR</a:t>
            </a:r>
          </a:p>
          <a:p>
            <a:pPr/>
            <a:r>
              <a:rPr i="1"/>
              <a:t>rpl</a:t>
            </a:r>
            <a:r>
              <a:t>Q mRNA decreases when the AS-rplQ is expressed, whereas </a:t>
            </a:r>
            <a:r>
              <a:rPr i="1"/>
              <a:t>lig</a:t>
            </a:r>
            <a:r>
              <a:t> mRNA is unaffected</a:t>
            </a:r>
          </a:p>
          <a:p>
            <a:pPr/>
            <a:r>
              <a:t>The reverse is also true:</a:t>
            </a:r>
          </a:p>
          <a:p>
            <a:pPr/>
            <a:r>
              <a:t>antisense growth inhibition is target specific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type="ctrTitle"/>
          </p:nvPr>
        </p:nvSpPr>
        <p:spPr>
          <a:xfrm>
            <a:off x="1155700" y="1016000"/>
            <a:ext cx="7289800" cy="4318000"/>
          </a:xfrm>
          <a:prstGeom prst="rect">
            <a:avLst/>
          </a:prstGeom>
        </p:spPr>
        <p:txBody>
          <a:bodyPr/>
          <a:lstStyle/>
          <a:p>
            <a:pPr/>
            <a:r>
              <a:t>How does antisense expression help identify novel antibiotics?</a:t>
            </a:r>
          </a:p>
        </p:txBody>
      </p:sp>
      <p:sp>
        <p:nvSpPr>
          <p:cNvPr id="464" name="Shape 46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SUGGESTIONS...</a:t>
            </a:r>
          </a:p>
        </p:txBody>
      </p:sp>
      <p:sp>
        <p:nvSpPr>
          <p:cNvPr id="465" name="Shape 465"/>
          <p:cNvSpPr/>
          <p:nvPr/>
        </p:nvSpPr>
        <p:spPr>
          <a:xfrm>
            <a:off x="9131300" y="571500"/>
            <a:ext cx="32258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3300"/>
              </a:lnSpc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If antisense RNA is being expressed then less of the target mRNA is produced = less target protein in the cell. Bacterium can still grow.</a:t>
            </a:r>
          </a:p>
          <a:p>
            <a:pPr algn="l">
              <a:lnSpc>
                <a:spcPts val="3300"/>
              </a:lnSpc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</a:p>
          <a:p>
            <a:pPr algn="l">
              <a:lnSpc>
                <a:spcPts val="3300"/>
              </a:lnSpc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r>
              <a:t>However, if an inhibitor of the target protein is present in the antisense expressing strain, the cell is more sensitive to the inhibitor -Enzyme is being inhibited and there is not enough present in the cell, plus the cell can’t make more protein.</a:t>
            </a:r>
          </a:p>
          <a:p>
            <a:pPr algn="l">
              <a:lnSpc>
                <a:spcPts val="3300"/>
              </a:lnSpc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</a:p>
          <a:p>
            <a:pPr algn="l">
              <a:lnSpc>
                <a:spcPts val="3300"/>
              </a:lnSpc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6770" y="673100"/>
            <a:ext cx="5669644" cy="4762500"/>
          </a:xfrm>
          <a:prstGeom prst="rect">
            <a:avLst/>
          </a:prstGeom>
        </p:spPr>
      </p:pic>
      <p:sp>
        <p:nvSpPr>
          <p:cNvPr id="468" name="Shape 468"/>
          <p:cNvSpPr/>
          <p:nvPr>
            <p:ph type="title"/>
          </p:nvPr>
        </p:nvSpPr>
        <p:spPr>
          <a:xfrm>
            <a:off x="6692900" y="876300"/>
            <a:ext cx="5613400" cy="55245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ts val="4300"/>
              </a:lnSpc>
              <a:defRPr sz="3600"/>
            </a:pPr>
            <a:r>
              <a:t>Natural products contain mixtures of compounds, some at very low concentrations. While active there may not be enough in the extract to kill the test organism.</a:t>
            </a:r>
          </a:p>
          <a:p>
            <a:pPr>
              <a:lnSpc>
                <a:spcPts val="4300"/>
              </a:lnSpc>
              <a:defRPr sz="3600"/>
            </a:pPr>
          </a:p>
          <a:p>
            <a:pPr>
              <a:lnSpc>
                <a:spcPts val="4300"/>
              </a:lnSpc>
              <a:defRPr sz="3600"/>
            </a:pPr>
            <a:r>
              <a:t>However, antisense expressing cells are extremely sensitised to inhibition. </a:t>
            </a:r>
          </a:p>
        </p:txBody>
      </p:sp>
      <p:sp>
        <p:nvSpPr>
          <p:cNvPr id="469" name="Shape 469"/>
          <p:cNvSpPr/>
          <p:nvPr>
            <p:ph type="body" sz="quarter" idx="1"/>
          </p:nvPr>
        </p:nvSpPr>
        <p:spPr>
          <a:xfrm>
            <a:off x="6718300" y="6489700"/>
            <a:ext cx="5486400" cy="2387600"/>
          </a:xfrm>
          <a:prstGeom prst="rect">
            <a:avLst/>
          </a:prstGeom>
        </p:spPr>
        <p:txBody>
          <a:bodyPr/>
          <a:lstStyle/>
          <a:p>
            <a:pPr/>
            <a:r>
              <a:t>Thus, very low concentrations of inhibitors can be identified - Excellent for natural products screening.</a:t>
            </a:r>
          </a:p>
        </p:txBody>
      </p:sp>
      <p:sp>
        <p:nvSpPr>
          <p:cNvPr id="470" name="Shape 470"/>
          <p:cNvSpPr/>
          <p:nvPr/>
        </p:nvSpPr>
        <p:spPr>
          <a:xfrm>
            <a:off x="647700" y="5549900"/>
            <a:ext cx="5638800" cy="3581400"/>
          </a:xfrm>
          <a:prstGeom prst="rect">
            <a:avLst/>
          </a:prstGeom>
          <a:solidFill>
            <a:srgbClr val="AACB7F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1"/>
      <p:bldP build="whole" bldLvl="1" animBg="1" rev="0" advAuto="0" spid="46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1616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4818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4818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