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1pPr>
    <a:lvl2pPr marL="0" marR="0" indent="34290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2pPr>
    <a:lvl3pPr marL="0" marR="0" indent="68580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3pPr>
    <a:lvl4pPr marL="0" marR="0" indent="102870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4pPr>
    <a:lvl5pPr marL="0" marR="0" indent="137160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5pPr>
    <a:lvl6pPr marL="0" marR="0" indent="171450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6pPr>
    <a:lvl7pPr marL="0" marR="0" indent="205740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7pPr>
    <a:lvl8pPr marL="0" marR="0" indent="240030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8pPr>
    <a:lvl9pPr marL="0" marR="0" indent="274320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616161"/>
        </a:fontRef>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4F7CA5"/>
        </a:fontRef>
        <a:srgbClr val="4F7CA5"/>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A3DAFE"/>
          </a:solidFill>
        </a:fill>
      </a:tcStyle>
    </a:firstCol>
    <a:lastRow>
      <a:tcTxStyle b="off" i="off">
        <a:fontRef idx="minor">
          <a:srgbClr val="616161"/>
        </a:fontRef>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94D1FE"/>
          </a:solidFill>
        </a:fill>
      </a:tcStyle>
    </a:lastRow>
    <a:firstRow>
      <a:tcTxStyle b="off" i="off">
        <a:fontRef idx="minor">
          <a:srgbClr val="FFFFFF"/>
        </a:fontRef>
        <a:srgbClr val="FFFFFF"/>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86BDEC"/>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p:nvPr>
            <p:ph type="sldImg"/>
          </p:nvPr>
        </p:nvSpPr>
        <p:spPr>
          <a:xfrm>
            <a:off x="1143000" y="685800"/>
            <a:ext cx="4572000" cy="3429000"/>
          </a:xfrm>
          <a:prstGeom prst="rect">
            <a:avLst/>
          </a:prstGeom>
        </p:spPr>
        <p:txBody>
          <a:bodyPr/>
          <a:lstStyle/>
          <a:p>
            <a:pPr/>
          </a:p>
        </p:txBody>
      </p:sp>
      <p:sp>
        <p:nvSpPr>
          <p:cNvPr id="425" name="Shape 4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69900" latinLnBrk="0">
      <a:defRPr sz="2400">
        <a:latin typeface="Lucida Grande"/>
        <a:ea typeface="Lucida Grande"/>
        <a:cs typeface="Lucida Grande"/>
        <a:sym typeface="Lucida Grande"/>
      </a:defRPr>
    </a:lvl1pPr>
    <a:lvl2pPr indent="228600" defTabSz="469900" latinLnBrk="0">
      <a:defRPr sz="2400">
        <a:latin typeface="Lucida Grande"/>
        <a:ea typeface="Lucida Grande"/>
        <a:cs typeface="Lucida Grande"/>
        <a:sym typeface="Lucida Grande"/>
      </a:defRPr>
    </a:lvl2pPr>
    <a:lvl3pPr indent="457200" defTabSz="469900" latinLnBrk="0">
      <a:defRPr sz="2400">
        <a:latin typeface="Lucida Grande"/>
        <a:ea typeface="Lucida Grande"/>
        <a:cs typeface="Lucida Grande"/>
        <a:sym typeface="Lucida Grande"/>
      </a:defRPr>
    </a:lvl3pPr>
    <a:lvl4pPr indent="685800" defTabSz="469900" latinLnBrk="0">
      <a:defRPr sz="2400">
        <a:latin typeface="Lucida Grande"/>
        <a:ea typeface="Lucida Grande"/>
        <a:cs typeface="Lucida Grande"/>
        <a:sym typeface="Lucida Grande"/>
      </a:defRPr>
    </a:lvl4pPr>
    <a:lvl5pPr indent="914400" defTabSz="469900" latinLnBrk="0">
      <a:defRPr sz="2400">
        <a:latin typeface="Lucida Grande"/>
        <a:ea typeface="Lucida Grande"/>
        <a:cs typeface="Lucida Grande"/>
        <a:sym typeface="Lucida Grande"/>
      </a:defRPr>
    </a:lvl5pPr>
    <a:lvl6pPr indent="1143000" defTabSz="469900" latinLnBrk="0">
      <a:defRPr sz="2400">
        <a:latin typeface="Lucida Grande"/>
        <a:ea typeface="Lucida Grande"/>
        <a:cs typeface="Lucida Grande"/>
        <a:sym typeface="Lucida Grande"/>
      </a:defRPr>
    </a:lvl6pPr>
    <a:lvl7pPr indent="1371600" defTabSz="469900" latinLnBrk="0">
      <a:defRPr sz="2400">
        <a:latin typeface="Lucida Grande"/>
        <a:ea typeface="Lucida Grande"/>
        <a:cs typeface="Lucida Grande"/>
        <a:sym typeface="Lucida Grande"/>
      </a:defRPr>
    </a:lvl7pPr>
    <a:lvl8pPr indent="1600200" defTabSz="469900" latinLnBrk="0">
      <a:defRPr sz="2400">
        <a:latin typeface="Lucida Grande"/>
        <a:ea typeface="Lucida Grande"/>
        <a:cs typeface="Lucida Grande"/>
        <a:sym typeface="Lucida Grande"/>
      </a:defRPr>
    </a:lvl8pPr>
    <a:lvl9pPr indent="1828800" defTabSz="469900" latinLnBrk="0">
      <a:defRPr sz="24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
    <p:spTree>
      <p:nvGrpSpPr>
        <p:cNvPr id="1" name=""/>
        <p:cNvGrpSpPr/>
        <p:nvPr/>
      </p:nvGrpSpPr>
      <p:grpSpPr>
        <a:xfrm>
          <a:off x="0" y="0"/>
          <a:ext cx="0" cy="0"/>
          <a:chOff x="0" y="0"/>
          <a:chExt cx="0" cy="0"/>
        </a:xfrm>
      </p:grpSpPr>
      <p:sp>
        <p:nvSpPr>
          <p:cNvPr id="14" name="Shape 14"/>
          <p:cNvSpPr/>
          <p:nvPr/>
        </p:nvSpPr>
        <p:spPr>
          <a:xfrm>
            <a:off x="9118600" y="635000"/>
            <a:ext cx="3251200" cy="84963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15" name="Shape 15"/>
          <p:cNvSpPr/>
          <p:nvPr/>
        </p:nvSpPr>
        <p:spPr>
          <a:xfrm>
            <a:off x="635000" y="635000"/>
            <a:ext cx="83058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6" name="Shape 16"/>
          <p:cNvSpPr/>
          <p:nvPr>
            <p:ph type="title"/>
          </p:nvPr>
        </p:nvSpPr>
        <p:spPr>
          <a:xfrm>
            <a:off x="1143000" y="2921000"/>
            <a:ext cx="7289800" cy="3898900"/>
          </a:xfrm>
          <a:prstGeom prst="rect">
            <a:avLst/>
          </a:prstGeom>
        </p:spPr>
        <p:txBody>
          <a:bodyPr/>
          <a:lstStyle/>
          <a:p>
            <a:pPr/>
            <a:r>
              <a:t>Title Text</a:t>
            </a:r>
          </a:p>
        </p:txBody>
      </p:sp>
      <p:sp>
        <p:nvSpPr>
          <p:cNvPr id="17" name="Shape 17"/>
          <p:cNvSpPr/>
          <p:nvPr>
            <p:ph type="body" sz="quarter" idx="1"/>
          </p:nvPr>
        </p:nvSpPr>
        <p:spPr>
          <a:xfrm>
            <a:off x="1143000" y="6946900"/>
            <a:ext cx="7289800" cy="1930400"/>
          </a:xfrm>
          <a:prstGeom prst="rect">
            <a:avLst/>
          </a:prstGeom>
        </p:spPr>
        <p:txBody>
          <a:bodyPr numCol="1" spcCol="38100"/>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xfrm>
            <a:off x="11622939" y="851789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105" name="Shape 105"/>
          <p:cNvSpPr/>
          <p:nvPr/>
        </p:nvSpPr>
        <p:spPr>
          <a:xfrm>
            <a:off x="635000" y="635000"/>
            <a:ext cx="9080500" cy="22987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06" name="Shape 106"/>
          <p:cNvSpPr/>
          <p:nvPr/>
        </p:nvSpPr>
        <p:spPr>
          <a:xfrm>
            <a:off x="9918700" y="635000"/>
            <a:ext cx="2463800" cy="22987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107" name="Shape 107"/>
          <p:cNvSpPr/>
          <p:nvPr/>
        </p:nvSpPr>
        <p:spPr>
          <a:xfrm>
            <a:off x="647700" y="3149600"/>
            <a:ext cx="7112000" cy="59563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p>
        </p:txBody>
      </p:sp>
      <p:sp>
        <p:nvSpPr>
          <p:cNvPr id="108" name="Shape 108"/>
          <p:cNvSpPr/>
          <p:nvPr>
            <p:ph type="pic" sz="half" idx="13"/>
          </p:nvPr>
        </p:nvSpPr>
        <p:spPr>
          <a:xfrm>
            <a:off x="7932317" y="3131021"/>
            <a:ext cx="4435047" cy="5994401"/>
          </a:xfrm>
          <a:prstGeom prst="rect">
            <a:avLst/>
          </a:prstGeom>
        </p:spPr>
        <p:txBody>
          <a:bodyPr lIns="91439" tIns="45719" rIns="91439" bIns="45719" numCol="1" spcCol="38100"/>
          <a:lstStyle/>
          <a:p>
            <a:pPr/>
          </a:p>
        </p:txBody>
      </p:sp>
      <p:sp>
        <p:nvSpPr>
          <p:cNvPr id="109" name="Shape 109"/>
          <p:cNvSpPr/>
          <p:nvPr>
            <p:ph type="title"/>
          </p:nvPr>
        </p:nvSpPr>
        <p:spPr>
          <a:prstGeom prst="rect">
            <a:avLst/>
          </a:prstGeom>
        </p:spPr>
        <p:txBody>
          <a:bodyPr/>
          <a:lstStyle/>
          <a:p>
            <a:pPr/>
            <a:r>
              <a:t>Title Text</a:t>
            </a:r>
          </a:p>
        </p:txBody>
      </p:sp>
      <p:sp>
        <p:nvSpPr>
          <p:cNvPr id="110" name="Shape 110"/>
          <p:cNvSpPr/>
          <p:nvPr>
            <p:ph type="body" sz="half" idx="1"/>
          </p:nvPr>
        </p:nvSpPr>
        <p:spPr>
          <a:xfrm>
            <a:off x="876300" y="3352800"/>
            <a:ext cx="6667500" cy="5524500"/>
          </a:xfrm>
          <a:prstGeom prst="rect">
            <a:avLst/>
          </a:prstGeom>
        </p:spPr>
        <p:txBody>
          <a:bodyPr numCol="1" spcCol="38100"/>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spTree>
      <p:nvGrpSpPr>
        <p:cNvPr id="1" name=""/>
        <p:cNvGrpSpPr/>
        <p:nvPr/>
      </p:nvGrpSpPr>
      <p:grpSpPr>
        <a:xfrm>
          <a:off x="0" y="0"/>
          <a:ext cx="0" cy="0"/>
          <a:chOff x="0" y="0"/>
          <a:chExt cx="0" cy="0"/>
        </a:xfrm>
      </p:grpSpPr>
      <p:sp>
        <p:nvSpPr>
          <p:cNvPr id="118" name="Shape 118"/>
          <p:cNvSpPr/>
          <p:nvPr/>
        </p:nvSpPr>
        <p:spPr>
          <a:xfrm>
            <a:off x="635000" y="635000"/>
            <a:ext cx="11747500" cy="22987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19" name="Shape 119"/>
          <p:cNvSpPr/>
          <p:nvPr/>
        </p:nvSpPr>
        <p:spPr>
          <a:xfrm>
            <a:off x="647700" y="3149600"/>
            <a:ext cx="5765800" cy="59563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p>
        </p:txBody>
      </p:sp>
      <p:sp>
        <p:nvSpPr>
          <p:cNvPr id="120" name="Shape 120"/>
          <p:cNvSpPr/>
          <p:nvPr/>
        </p:nvSpPr>
        <p:spPr>
          <a:xfrm>
            <a:off x="6629400" y="3124200"/>
            <a:ext cx="5753100" cy="59944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121" name="Shape 121"/>
          <p:cNvSpPr/>
          <p:nvPr>
            <p:ph type="title"/>
          </p:nvPr>
        </p:nvSpPr>
        <p:spPr>
          <a:xfrm>
            <a:off x="876300" y="838200"/>
            <a:ext cx="11252200" cy="1905000"/>
          </a:xfrm>
          <a:prstGeom prst="rect">
            <a:avLst/>
          </a:prstGeom>
        </p:spPr>
        <p:txBody>
          <a:bodyPr/>
          <a:lstStyle/>
          <a:p>
            <a:pPr/>
            <a:r>
              <a:t>Title Text</a:t>
            </a:r>
          </a:p>
        </p:txBody>
      </p:sp>
      <p:sp>
        <p:nvSpPr>
          <p:cNvPr id="122" name="Shape 122"/>
          <p:cNvSpPr/>
          <p:nvPr>
            <p:ph type="body" sz="half" idx="1"/>
          </p:nvPr>
        </p:nvSpPr>
        <p:spPr>
          <a:xfrm>
            <a:off x="876300" y="3352800"/>
            <a:ext cx="5308600" cy="5524500"/>
          </a:xfrm>
          <a:prstGeom prst="rect">
            <a:avLst/>
          </a:prstGeom>
        </p:spPr>
        <p:txBody>
          <a:bodyPr numCol="1" spcCol="38100"/>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23" name="Shape 1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Right">
    <p:spTree>
      <p:nvGrpSpPr>
        <p:cNvPr id="1" name=""/>
        <p:cNvGrpSpPr/>
        <p:nvPr/>
      </p:nvGrpSpPr>
      <p:grpSpPr>
        <a:xfrm>
          <a:off x="0" y="0"/>
          <a:ext cx="0" cy="0"/>
          <a:chOff x="0" y="0"/>
          <a:chExt cx="0" cy="0"/>
        </a:xfrm>
      </p:grpSpPr>
      <p:sp>
        <p:nvSpPr>
          <p:cNvPr id="130" name="Shape 130"/>
          <p:cNvSpPr/>
          <p:nvPr/>
        </p:nvSpPr>
        <p:spPr>
          <a:xfrm>
            <a:off x="635000" y="635000"/>
            <a:ext cx="11747500" cy="22987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31" name="Shape 131"/>
          <p:cNvSpPr/>
          <p:nvPr/>
        </p:nvSpPr>
        <p:spPr>
          <a:xfrm>
            <a:off x="6578600" y="3149600"/>
            <a:ext cx="5765800" cy="59563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p>
        </p:txBody>
      </p:sp>
      <p:sp>
        <p:nvSpPr>
          <p:cNvPr id="132" name="Shape 132"/>
          <p:cNvSpPr/>
          <p:nvPr/>
        </p:nvSpPr>
        <p:spPr>
          <a:xfrm>
            <a:off x="635000" y="3124200"/>
            <a:ext cx="5753100" cy="59944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133" name="Shape 133"/>
          <p:cNvSpPr/>
          <p:nvPr>
            <p:ph type="title"/>
          </p:nvPr>
        </p:nvSpPr>
        <p:spPr>
          <a:xfrm>
            <a:off x="876300" y="838200"/>
            <a:ext cx="11252200" cy="1905000"/>
          </a:xfrm>
          <a:prstGeom prst="rect">
            <a:avLst/>
          </a:prstGeom>
        </p:spPr>
        <p:txBody>
          <a:bodyPr/>
          <a:lstStyle/>
          <a:p>
            <a:pPr/>
            <a:r>
              <a:t>Title Text</a:t>
            </a:r>
          </a:p>
        </p:txBody>
      </p:sp>
      <p:sp>
        <p:nvSpPr>
          <p:cNvPr id="134" name="Shape 134"/>
          <p:cNvSpPr/>
          <p:nvPr>
            <p:ph type="body" sz="half" idx="1"/>
          </p:nvPr>
        </p:nvSpPr>
        <p:spPr>
          <a:xfrm>
            <a:off x="6832600" y="3352800"/>
            <a:ext cx="5308600" cy="5524500"/>
          </a:xfrm>
          <a:prstGeom prst="rect">
            <a:avLst/>
          </a:prstGeom>
        </p:spPr>
        <p:txBody>
          <a:bodyPr numCol="1" spcCol="38100"/>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Text">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a:r>
              <a:t>Title Text</a:t>
            </a:r>
          </a:p>
        </p:txBody>
      </p:sp>
      <p:sp>
        <p:nvSpPr>
          <p:cNvPr id="143" name="Shape 143"/>
          <p:cNvSpPr/>
          <p:nvPr>
            <p:ph type="body" sz="half" idx="1"/>
          </p:nvPr>
        </p:nvSpPr>
        <p:spPr>
          <a:xfrm>
            <a:off x="876300" y="3352800"/>
            <a:ext cx="8597900" cy="5524500"/>
          </a:xfrm>
          <a:prstGeom prst="rect">
            <a:avLst/>
          </a:prstGeom>
        </p:spPr>
        <p:txBody>
          <a:bodyPr numCol="1" spcCol="38100"/>
          <a:lstStyle>
            <a:lvl1pPr marL="0" indent="0">
              <a:spcBef>
                <a:spcPts val="800"/>
              </a:spcBef>
              <a:buSzTx/>
              <a:buNone/>
            </a:lvl1pPr>
            <a:lvl2pPr marL="0" indent="0">
              <a:spcBef>
                <a:spcPts val="800"/>
              </a:spcBef>
              <a:buSzTx/>
              <a:buNone/>
            </a:lvl2pPr>
            <a:lvl3pPr marL="0" indent="0">
              <a:spcBef>
                <a:spcPts val="800"/>
              </a:spcBef>
              <a:buSzTx/>
              <a:buNone/>
            </a:lvl3pPr>
            <a:lvl4pPr marL="0" indent="0">
              <a:spcBef>
                <a:spcPts val="800"/>
              </a:spcBef>
              <a:buSzTx/>
              <a:buNone/>
            </a:lvl4pPr>
            <a:lvl5pPr marL="0" indent="0">
              <a:spcBef>
                <a:spcPts val="8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44" name="Shape 1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amp; Text - Left">
    <p:spTree>
      <p:nvGrpSpPr>
        <p:cNvPr id="1" name=""/>
        <p:cNvGrpSpPr/>
        <p:nvPr/>
      </p:nvGrpSpPr>
      <p:grpSpPr>
        <a:xfrm>
          <a:off x="0" y="0"/>
          <a:ext cx="0" cy="0"/>
          <a:chOff x="0" y="0"/>
          <a:chExt cx="0" cy="0"/>
        </a:xfrm>
      </p:grpSpPr>
      <p:sp>
        <p:nvSpPr>
          <p:cNvPr id="151" name="Shape 151"/>
          <p:cNvSpPr/>
          <p:nvPr/>
        </p:nvSpPr>
        <p:spPr>
          <a:xfrm>
            <a:off x="635000" y="635000"/>
            <a:ext cx="11747500" cy="22987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52" name="Shape 152"/>
          <p:cNvSpPr/>
          <p:nvPr/>
        </p:nvSpPr>
        <p:spPr>
          <a:xfrm>
            <a:off x="647700" y="3149600"/>
            <a:ext cx="5765800" cy="59563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p>
        </p:txBody>
      </p:sp>
      <p:sp>
        <p:nvSpPr>
          <p:cNvPr id="153" name="Shape 153"/>
          <p:cNvSpPr/>
          <p:nvPr/>
        </p:nvSpPr>
        <p:spPr>
          <a:xfrm>
            <a:off x="6629400" y="3124200"/>
            <a:ext cx="5753100" cy="59944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154" name="Shape 154"/>
          <p:cNvSpPr/>
          <p:nvPr>
            <p:ph type="title"/>
          </p:nvPr>
        </p:nvSpPr>
        <p:spPr>
          <a:xfrm>
            <a:off x="876300" y="838200"/>
            <a:ext cx="11252200" cy="1905000"/>
          </a:xfrm>
          <a:prstGeom prst="rect">
            <a:avLst/>
          </a:prstGeom>
        </p:spPr>
        <p:txBody>
          <a:bodyPr/>
          <a:lstStyle/>
          <a:p>
            <a:pPr/>
            <a:r>
              <a:t>Title Text</a:t>
            </a:r>
          </a:p>
        </p:txBody>
      </p:sp>
      <p:sp>
        <p:nvSpPr>
          <p:cNvPr id="155" name="Shape 155"/>
          <p:cNvSpPr/>
          <p:nvPr>
            <p:ph type="body" sz="half" idx="1"/>
          </p:nvPr>
        </p:nvSpPr>
        <p:spPr>
          <a:xfrm>
            <a:off x="876300" y="3352800"/>
            <a:ext cx="5308600" cy="5524500"/>
          </a:xfrm>
          <a:prstGeom prst="rect">
            <a:avLst/>
          </a:prstGeom>
        </p:spPr>
        <p:txBody>
          <a:bodyPr numCol="1" spcCol="38100"/>
          <a:lstStyle>
            <a:lvl1pPr marL="0" indent="0">
              <a:spcBef>
                <a:spcPts val="800"/>
              </a:spcBef>
              <a:buSzTx/>
              <a:buNone/>
            </a:lvl1pPr>
            <a:lvl2pPr marL="0" indent="0">
              <a:spcBef>
                <a:spcPts val="800"/>
              </a:spcBef>
              <a:buSzTx/>
              <a:buNone/>
            </a:lvl2pPr>
            <a:lvl3pPr marL="0" indent="0">
              <a:spcBef>
                <a:spcPts val="800"/>
              </a:spcBef>
              <a:buSzTx/>
              <a:buNone/>
            </a:lvl3pPr>
            <a:lvl4pPr marL="0" indent="0">
              <a:spcBef>
                <a:spcPts val="800"/>
              </a:spcBef>
              <a:buSzTx/>
              <a:buNone/>
            </a:lvl4pPr>
            <a:lvl5pPr marL="0" indent="0">
              <a:spcBef>
                <a:spcPts val="8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56" name="Shape 1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amp; Text - Right">
    <p:spTree>
      <p:nvGrpSpPr>
        <p:cNvPr id="1" name=""/>
        <p:cNvGrpSpPr/>
        <p:nvPr/>
      </p:nvGrpSpPr>
      <p:grpSpPr>
        <a:xfrm>
          <a:off x="0" y="0"/>
          <a:ext cx="0" cy="0"/>
          <a:chOff x="0" y="0"/>
          <a:chExt cx="0" cy="0"/>
        </a:xfrm>
      </p:grpSpPr>
      <p:sp>
        <p:nvSpPr>
          <p:cNvPr id="163" name="Shape 163"/>
          <p:cNvSpPr/>
          <p:nvPr/>
        </p:nvSpPr>
        <p:spPr>
          <a:xfrm>
            <a:off x="635000" y="635000"/>
            <a:ext cx="11747500" cy="22987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64" name="Shape 164"/>
          <p:cNvSpPr/>
          <p:nvPr/>
        </p:nvSpPr>
        <p:spPr>
          <a:xfrm>
            <a:off x="6578600" y="3149600"/>
            <a:ext cx="5765800" cy="59563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p>
        </p:txBody>
      </p:sp>
      <p:sp>
        <p:nvSpPr>
          <p:cNvPr id="165" name="Shape 165"/>
          <p:cNvSpPr/>
          <p:nvPr/>
        </p:nvSpPr>
        <p:spPr>
          <a:xfrm>
            <a:off x="635000" y="3124200"/>
            <a:ext cx="5753100" cy="59944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166" name="Shape 166"/>
          <p:cNvSpPr/>
          <p:nvPr>
            <p:ph type="title"/>
          </p:nvPr>
        </p:nvSpPr>
        <p:spPr>
          <a:xfrm>
            <a:off x="876300" y="838200"/>
            <a:ext cx="11252200" cy="1905000"/>
          </a:xfrm>
          <a:prstGeom prst="rect">
            <a:avLst/>
          </a:prstGeom>
        </p:spPr>
        <p:txBody>
          <a:bodyPr/>
          <a:lstStyle/>
          <a:p>
            <a:pPr/>
            <a:r>
              <a:t>Title Text</a:t>
            </a:r>
          </a:p>
        </p:txBody>
      </p:sp>
      <p:sp>
        <p:nvSpPr>
          <p:cNvPr id="167" name="Shape 167"/>
          <p:cNvSpPr/>
          <p:nvPr>
            <p:ph type="body" sz="half" idx="1"/>
          </p:nvPr>
        </p:nvSpPr>
        <p:spPr>
          <a:xfrm>
            <a:off x="6832600" y="3352800"/>
            <a:ext cx="5308600" cy="5524500"/>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168" name="Shape 1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Reverse Type - Title &amp; Bullets">
    <p:spTree>
      <p:nvGrpSpPr>
        <p:cNvPr id="1" name=""/>
        <p:cNvGrpSpPr/>
        <p:nvPr/>
      </p:nvGrpSpPr>
      <p:grpSpPr>
        <a:xfrm>
          <a:off x="0" y="0"/>
          <a:ext cx="0" cy="0"/>
          <a:chOff x="0" y="0"/>
          <a:chExt cx="0" cy="0"/>
        </a:xfrm>
      </p:grpSpPr>
      <p:sp>
        <p:nvSpPr>
          <p:cNvPr id="175" name="Shape 175"/>
          <p:cNvSpPr/>
          <p:nvPr/>
        </p:nvSpPr>
        <p:spPr>
          <a:xfrm>
            <a:off x="635000" y="635000"/>
            <a:ext cx="9080500" cy="22987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76" name="Shape 176"/>
          <p:cNvSpPr/>
          <p:nvPr/>
        </p:nvSpPr>
        <p:spPr>
          <a:xfrm>
            <a:off x="9918700" y="635000"/>
            <a:ext cx="2463800" cy="22987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177" name="Shape 177"/>
          <p:cNvSpPr/>
          <p:nvPr/>
        </p:nvSpPr>
        <p:spPr>
          <a:xfrm>
            <a:off x="635000" y="3124200"/>
            <a:ext cx="11747500" cy="59944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78" name="Shape 178"/>
          <p:cNvSpPr/>
          <p:nvPr>
            <p:ph type="title"/>
          </p:nvPr>
        </p:nvSpPr>
        <p:spPr>
          <a:prstGeom prst="rect">
            <a:avLst/>
          </a:prstGeom>
        </p:spPr>
        <p:txBody>
          <a:bodyPr/>
          <a:lstStyle/>
          <a:p>
            <a:pPr/>
            <a:r>
              <a:t>Title Text</a:t>
            </a:r>
          </a:p>
        </p:txBody>
      </p:sp>
      <p:sp>
        <p:nvSpPr>
          <p:cNvPr id="179" name="Shape 179"/>
          <p:cNvSpPr/>
          <p:nvPr>
            <p:ph type="body" sz="half" idx="1"/>
          </p:nvPr>
        </p:nvSpPr>
        <p:spPr>
          <a:xfrm>
            <a:off x="876300" y="3352800"/>
            <a:ext cx="8597900" cy="5524500"/>
          </a:xfrm>
          <a:prstGeom prst="rect">
            <a:avLst/>
          </a:prstGeom>
        </p:spPr>
        <p:txBody>
          <a:bodyPr numCol="1" spcCol="38100"/>
          <a:lstStyle>
            <a:lvl1pPr>
              <a:buBlip>
                <a:blip r:embed="rId2"/>
              </a:buBlip>
              <a:defRPr>
                <a:solidFill>
                  <a:srgbClr val="FFFFFF"/>
                </a:solidFill>
              </a:defRPr>
            </a:lvl1pPr>
            <a:lvl2pPr>
              <a:buBlip>
                <a:blip r:embed="rId2"/>
              </a:buBlip>
              <a:defRPr>
                <a:solidFill>
                  <a:srgbClr val="FFFFFF"/>
                </a:solidFill>
              </a:defRPr>
            </a:lvl2pPr>
            <a:lvl3pPr>
              <a:buBlip>
                <a:blip r:embed="rId2"/>
              </a:buBlip>
              <a:defRPr>
                <a:solidFill>
                  <a:srgbClr val="FFFFFF"/>
                </a:solidFill>
              </a:defRPr>
            </a:lvl3pPr>
            <a:lvl4pPr>
              <a:buBlip>
                <a:blip r:embed="rId2"/>
              </a:buBlip>
              <a:defRPr>
                <a:solidFill>
                  <a:srgbClr val="FFFFFF"/>
                </a:solidFill>
              </a:defRPr>
            </a:lvl4pPr>
            <a:lvl5pPr>
              <a:buBlip>
                <a:blip r:embed="rId2"/>
              </a:buBlip>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80" name="Shape 180"/>
          <p:cNvSpPr/>
          <p:nvPr>
            <p:ph type="sldNum" sz="quarter" idx="2"/>
          </p:nvPr>
        </p:nvSpPr>
        <p:spPr>
          <a:xfrm>
            <a:off x="11724539" y="2263139"/>
            <a:ext cx="569062" cy="57211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Reverse Type - Bullets">
    <p:spTree>
      <p:nvGrpSpPr>
        <p:cNvPr id="1" name=""/>
        <p:cNvGrpSpPr/>
        <p:nvPr/>
      </p:nvGrpSpPr>
      <p:grpSpPr>
        <a:xfrm>
          <a:off x="0" y="0"/>
          <a:ext cx="0" cy="0"/>
          <a:chOff x="0" y="0"/>
          <a:chExt cx="0" cy="0"/>
        </a:xfrm>
      </p:grpSpPr>
      <p:sp>
        <p:nvSpPr>
          <p:cNvPr id="187" name="Shape 187"/>
          <p:cNvSpPr/>
          <p:nvPr/>
        </p:nvSpPr>
        <p:spPr>
          <a:xfrm>
            <a:off x="11645900" y="3124200"/>
            <a:ext cx="736600" cy="59944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88" name="Shape 188"/>
          <p:cNvSpPr/>
          <p:nvPr/>
        </p:nvSpPr>
        <p:spPr>
          <a:xfrm>
            <a:off x="11645900" y="635000"/>
            <a:ext cx="736600" cy="22987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189" name="Shape 189"/>
          <p:cNvSpPr/>
          <p:nvPr/>
        </p:nvSpPr>
        <p:spPr>
          <a:xfrm>
            <a:off x="635000" y="635000"/>
            <a:ext cx="108077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90" name="Shape 190"/>
          <p:cNvSpPr/>
          <p:nvPr>
            <p:ph type="body" idx="1"/>
          </p:nvPr>
        </p:nvSpPr>
        <p:spPr>
          <a:xfrm>
            <a:off x="876300" y="850900"/>
            <a:ext cx="8597900" cy="8051800"/>
          </a:xfrm>
          <a:prstGeom prst="rect">
            <a:avLst/>
          </a:prstGeom>
        </p:spPr>
        <p:txBody>
          <a:bodyPr numCol="1" spcCol="38100"/>
          <a:lstStyle>
            <a:lvl1pPr marL="352665" indent="-352665">
              <a:buBlip>
                <a:blip r:embed="rId2"/>
              </a:buBlip>
              <a:defRPr>
                <a:solidFill>
                  <a:srgbClr val="FFFFFF"/>
                </a:solidFill>
              </a:defRPr>
            </a:lvl1pPr>
            <a:lvl2pPr marL="754100" indent="-352665">
              <a:buBlip>
                <a:blip r:embed="rId2"/>
              </a:buBlip>
              <a:defRPr>
                <a:solidFill>
                  <a:srgbClr val="FFFFFF"/>
                </a:solidFill>
              </a:defRPr>
            </a:lvl2pPr>
            <a:lvl3pPr marL="1149913" indent="-352665">
              <a:buBlip>
                <a:blip r:embed="rId2"/>
              </a:buBlip>
              <a:defRPr>
                <a:solidFill>
                  <a:srgbClr val="FFFFFF"/>
                </a:solidFill>
              </a:defRPr>
            </a:lvl3pPr>
            <a:lvl4pPr marL="1545726" indent="-352665">
              <a:buBlip>
                <a:blip r:embed="rId2"/>
              </a:buBlip>
              <a:defRPr>
                <a:solidFill>
                  <a:srgbClr val="FFFFFF"/>
                </a:solidFill>
              </a:defRPr>
            </a:lvl4pPr>
            <a:lvl5pPr marL="1954237" indent="-352665">
              <a:buBlip>
                <a:blip r:embed="rId2"/>
              </a:buBlip>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91" name="Shape 191"/>
          <p:cNvSpPr/>
          <p:nvPr>
            <p:ph type="sldNum" sz="quarter" idx="2"/>
          </p:nvPr>
        </p:nvSpPr>
        <p:spPr>
          <a:xfrm>
            <a:off x="11724539" y="2263139"/>
            <a:ext cx="569062" cy="57211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 Text &amp; Photo">
    <p:spTree>
      <p:nvGrpSpPr>
        <p:cNvPr id="1" name=""/>
        <p:cNvGrpSpPr/>
        <p:nvPr/>
      </p:nvGrpSpPr>
      <p:grpSpPr>
        <a:xfrm>
          <a:off x="0" y="0"/>
          <a:ext cx="0" cy="0"/>
          <a:chOff x="0" y="0"/>
          <a:chExt cx="0" cy="0"/>
        </a:xfrm>
      </p:grpSpPr>
      <p:sp>
        <p:nvSpPr>
          <p:cNvPr id="198" name="Shape 198"/>
          <p:cNvSpPr/>
          <p:nvPr/>
        </p:nvSpPr>
        <p:spPr>
          <a:xfrm>
            <a:off x="635000" y="635000"/>
            <a:ext cx="5727700" cy="27178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199" name="Shape 199"/>
          <p:cNvSpPr/>
          <p:nvPr/>
        </p:nvSpPr>
        <p:spPr>
          <a:xfrm>
            <a:off x="6578600" y="647700"/>
            <a:ext cx="5765800" cy="84582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p>
        </p:txBody>
      </p:sp>
      <p:sp>
        <p:nvSpPr>
          <p:cNvPr id="200" name="Shape 200"/>
          <p:cNvSpPr/>
          <p:nvPr>
            <p:ph type="pic" sz="half" idx="13"/>
          </p:nvPr>
        </p:nvSpPr>
        <p:spPr>
          <a:xfrm>
            <a:off x="642371" y="3555495"/>
            <a:ext cx="5715001" cy="5573139"/>
          </a:xfrm>
          <a:prstGeom prst="rect">
            <a:avLst/>
          </a:prstGeom>
        </p:spPr>
        <p:txBody>
          <a:bodyPr lIns="91439" tIns="45719" rIns="91439" bIns="45719" numCol="1" spcCol="38100"/>
          <a:lstStyle/>
          <a:p>
            <a:pPr/>
          </a:p>
        </p:txBody>
      </p:sp>
      <p:sp>
        <p:nvSpPr>
          <p:cNvPr id="201" name="Shape 201"/>
          <p:cNvSpPr/>
          <p:nvPr>
            <p:ph type="title"/>
          </p:nvPr>
        </p:nvSpPr>
        <p:spPr>
          <a:xfrm>
            <a:off x="787400" y="774700"/>
            <a:ext cx="5410200" cy="2413000"/>
          </a:xfrm>
          <a:prstGeom prst="rect">
            <a:avLst/>
          </a:prstGeom>
        </p:spPr>
        <p:txBody>
          <a:bodyPr/>
          <a:lstStyle>
            <a:lvl1pPr>
              <a:lnSpc>
                <a:spcPts val="7200"/>
              </a:lnSpc>
              <a:defRPr sz="6000"/>
            </a:lvl1pPr>
          </a:lstStyle>
          <a:p>
            <a:pPr/>
            <a:r>
              <a:t>Title Text</a:t>
            </a:r>
          </a:p>
        </p:txBody>
      </p:sp>
      <p:sp>
        <p:nvSpPr>
          <p:cNvPr id="202" name="Shape 202"/>
          <p:cNvSpPr/>
          <p:nvPr>
            <p:ph type="body" sz="half" idx="1"/>
          </p:nvPr>
        </p:nvSpPr>
        <p:spPr>
          <a:xfrm>
            <a:off x="6731000" y="812800"/>
            <a:ext cx="5461000" cy="8102600"/>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203" name="Shape 203"/>
          <p:cNvSpPr/>
          <p:nvPr>
            <p:ph type="sldNum" sz="quarter" idx="2"/>
          </p:nvPr>
        </p:nvSpPr>
        <p:spPr>
          <a:xfrm>
            <a:off x="11622939" y="8521700"/>
            <a:ext cx="569062" cy="572110"/>
          </a:xfrm>
          <a:prstGeom prst="rect">
            <a:avLst/>
          </a:prstGeom>
        </p:spPr>
        <p:txBody>
          <a:bodyPr/>
          <a:lstStyle>
            <a:lvl1pPr>
              <a:defRPr>
                <a:solidFill>
                  <a:srgbClr val="61616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Text &amp; Photo - 3 Up">
    <p:spTree>
      <p:nvGrpSpPr>
        <p:cNvPr id="1" name=""/>
        <p:cNvGrpSpPr/>
        <p:nvPr/>
      </p:nvGrpSpPr>
      <p:grpSpPr>
        <a:xfrm>
          <a:off x="0" y="0"/>
          <a:ext cx="0" cy="0"/>
          <a:chOff x="0" y="0"/>
          <a:chExt cx="0" cy="0"/>
        </a:xfrm>
      </p:grpSpPr>
      <p:sp>
        <p:nvSpPr>
          <p:cNvPr id="210" name="Shape 210"/>
          <p:cNvSpPr/>
          <p:nvPr/>
        </p:nvSpPr>
        <p:spPr>
          <a:xfrm>
            <a:off x="635000" y="635000"/>
            <a:ext cx="5727700" cy="27178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211" name="Shape 211"/>
          <p:cNvSpPr/>
          <p:nvPr/>
        </p:nvSpPr>
        <p:spPr>
          <a:xfrm>
            <a:off x="6578600" y="647700"/>
            <a:ext cx="5765800" cy="84582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p>
        </p:txBody>
      </p:sp>
      <p:sp>
        <p:nvSpPr>
          <p:cNvPr id="212" name="Shape 212"/>
          <p:cNvSpPr/>
          <p:nvPr>
            <p:ph type="pic" sz="quarter" idx="13"/>
          </p:nvPr>
        </p:nvSpPr>
        <p:spPr>
          <a:xfrm>
            <a:off x="635000" y="3556000"/>
            <a:ext cx="2768600" cy="2707528"/>
          </a:xfrm>
          <a:prstGeom prst="rect">
            <a:avLst/>
          </a:prstGeom>
        </p:spPr>
        <p:txBody>
          <a:bodyPr lIns="91439" tIns="45719" rIns="91439" bIns="45719" numCol="1" spcCol="38100"/>
          <a:lstStyle/>
          <a:p>
            <a:pPr/>
          </a:p>
        </p:txBody>
      </p:sp>
      <p:sp>
        <p:nvSpPr>
          <p:cNvPr id="213" name="Shape 213"/>
          <p:cNvSpPr/>
          <p:nvPr>
            <p:ph type="pic" sz="quarter" idx="14"/>
          </p:nvPr>
        </p:nvSpPr>
        <p:spPr>
          <a:xfrm>
            <a:off x="3597251" y="3566160"/>
            <a:ext cx="2762910" cy="2682241"/>
          </a:xfrm>
          <a:prstGeom prst="rect">
            <a:avLst/>
          </a:prstGeom>
        </p:spPr>
        <p:txBody>
          <a:bodyPr lIns="91439" tIns="45719" rIns="91439" bIns="45719" numCol="1" spcCol="38100"/>
          <a:lstStyle/>
          <a:p>
            <a:pPr/>
          </a:p>
        </p:txBody>
      </p:sp>
      <p:sp>
        <p:nvSpPr>
          <p:cNvPr id="214" name="Shape 214"/>
          <p:cNvSpPr/>
          <p:nvPr>
            <p:ph type="pic" sz="quarter" idx="15"/>
          </p:nvPr>
        </p:nvSpPr>
        <p:spPr>
          <a:xfrm>
            <a:off x="635000" y="6464300"/>
            <a:ext cx="5741176" cy="2667000"/>
          </a:xfrm>
          <a:prstGeom prst="rect">
            <a:avLst/>
          </a:prstGeom>
        </p:spPr>
        <p:txBody>
          <a:bodyPr lIns="91439" tIns="45719" rIns="91439" bIns="45719" numCol="1" spcCol="38100"/>
          <a:lstStyle/>
          <a:p>
            <a:pPr/>
          </a:p>
        </p:txBody>
      </p:sp>
      <p:sp>
        <p:nvSpPr>
          <p:cNvPr id="215" name="Shape 215"/>
          <p:cNvSpPr/>
          <p:nvPr>
            <p:ph type="title"/>
          </p:nvPr>
        </p:nvSpPr>
        <p:spPr>
          <a:xfrm>
            <a:off x="787400" y="774700"/>
            <a:ext cx="5410200" cy="2413000"/>
          </a:xfrm>
          <a:prstGeom prst="rect">
            <a:avLst/>
          </a:prstGeom>
        </p:spPr>
        <p:txBody>
          <a:bodyPr/>
          <a:lstStyle>
            <a:lvl1pPr>
              <a:lnSpc>
                <a:spcPts val="7200"/>
              </a:lnSpc>
              <a:defRPr sz="6000"/>
            </a:lvl1pPr>
          </a:lstStyle>
          <a:p>
            <a:pPr/>
            <a:r>
              <a:t>Title Text</a:t>
            </a:r>
          </a:p>
        </p:txBody>
      </p:sp>
      <p:sp>
        <p:nvSpPr>
          <p:cNvPr id="216" name="Shape 216"/>
          <p:cNvSpPr/>
          <p:nvPr>
            <p:ph type="body" sz="half" idx="1"/>
          </p:nvPr>
        </p:nvSpPr>
        <p:spPr>
          <a:xfrm>
            <a:off x="6731000" y="812800"/>
            <a:ext cx="5461000" cy="8102600"/>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217" name="Shape 217"/>
          <p:cNvSpPr/>
          <p:nvPr>
            <p:ph type="sldNum" sz="quarter" idx="2"/>
          </p:nvPr>
        </p:nvSpPr>
        <p:spPr>
          <a:xfrm>
            <a:off x="11622939" y="8521700"/>
            <a:ext cx="569062" cy="572110"/>
          </a:xfrm>
          <a:prstGeom prst="rect">
            <a:avLst/>
          </a:prstGeom>
        </p:spPr>
        <p:txBody>
          <a:bodyPr/>
          <a:lstStyle>
            <a:lvl1pPr>
              <a:defRPr>
                <a:solidFill>
                  <a:srgbClr val="61616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5" name="Shape 25"/>
          <p:cNvSpPr/>
          <p:nvPr>
            <p:ph type="title"/>
          </p:nvPr>
        </p:nvSpPr>
        <p:spPr>
          <a:prstGeom prst="rect">
            <a:avLst/>
          </a:prstGeom>
        </p:spPr>
        <p:txBody>
          <a:bodyPr/>
          <a:lstStyle/>
          <a:p>
            <a:pPr/>
            <a:r>
              <a:t>Title Text</a:t>
            </a:r>
          </a:p>
        </p:txBody>
      </p:sp>
      <p:sp>
        <p:nvSpPr>
          <p:cNvPr id="26" name="Shape 26"/>
          <p:cNvSpPr/>
          <p:nvPr>
            <p:ph type="body" sz="half" idx="1"/>
          </p:nvPr>
        </p:nvSpPr>
        <p:spPr>
          <a:xfrm>
            <a:off x="876300" y="3352800"/>
            <a:ext cx="8597900" cy="5524500"/>
          </a:xfrm>
          <a:prstGeom prst="rect">
            <a:avLst/>
          </a:prstGeom>
        </p:spPr>
        <p:txBody>
          <a:bodyPr numCol="1" spcCol="38100"/>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7" name="Shape 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 Wide Accent">
    <p:spTree>
      <p:nvGrpSpPr>
        <p:cNvPr id="1" name=""/>
        <p:cNvGrpSpPr/>
        <p:nvPr/>
      </p:nvGrpSpPr>
      <p:grpSpPr>
        <a:xfrm>
          <a:off x="0" y="0"/>
          <a:ext cx="0" cy="0"/>
          <a:chOff x="0" y="0"/>
          <a:chExt cx="0" cy="0"/>
        </a:xfrm>
      </p:grpSpPr>
      <p:sp>
        <p:nvSpPr>
          <p:cNvPr id="224" name="Shape 224"/>
          <p:cNvSpPr/>
          <p:nvPr/>
        </p:nvSpPr>
        <p:spPr>
          <a:xfrm>
            <a:off x="635000" y="635000"/>
            <a:ext cx="73406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225" name="Shape 225"/>
          <p:cNvSpPr/>
          <p:nvPr>
            <p:ph type="pic" sz="half" idx="13"/>
          </p:nvPr>
        </p:nvSpPr>
        <p:spPr>
          <a:xfrm>
            <a:off x="8153400" y="635000"/>
            <a:ext cx="4229100" cy="8498865"/>
          </a:xfrm>
          <a:prstGeom prst="rect">
            <a:avLst/>
          </a:prstGeom>
        </p:spPr>
        <p:txBody>
          <a:bodyPr lIns="91439" tIns="45719" rIns="91439" bIns="45719" numCol="1" spcCol="38100"/>
          <a:lstStyle/>
          <a:p>
            <a:pPr/>
          </a:p>
        </p:txBody>
      </p:sp>
      <p:sp>
        <p:nvSpPr>
          <p:cNvPr id="226" name="Shape 226"/>
          <p:cNvSpPr/>
          <p:nvPr>
            <p:ph type="title"/>
          </p:nvPr>
        </p:nvSpPr>
        <p:spPr>
          <a:xfrm>
            <a:off x="1143000" y="2870200"/>
            <a:ext cx="6324600" cy="3962400"/>
          </a:xfrm>
          <a:prstGeom prst="rect">
            <a:avLst/>
          </a:prstGeom>
        </p:spPr>
        <p:txBody>
          <a:bodyPr/>
          <a:lstStyle/>
          <a:p>
            <a:pPr/>
            <a:r>
              <a:t>Title Text</a:t>
            </a:r>
          </a:p>
        </p:txBody>
      </p:sp>
      <p:sp>
        <p:nvSpPr>
          <p:cNvPr id="227" name="Shape 227"/>
          <p:cNvSpPr/>
          <p:nvPr>
            <p:ph type="body" sz="quarter" idx="1"/>
          </p:nvPr>
        </p:nvSpPr>
        <p:spPr>
          <a:xfrm>
            <a:off x="1143000" y="6946900"/>
            <a:ext cx="6324600" cy="1968500"/>
          </a:xfrm>
          <a:prstGeom prst="rect">
            <a:avLst/>
          </a:prstGeom>
        </p:spPr>
        <p:txBody>
          <a:bodyPr numCol="1" spcCol="38100"/>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28" name="Shape 228"/>
          <p:cNvSpPr/>
          <p:nvPr>
            <p:ph type="sldNum" sz="quarter" idx="2"/>
          </p:nvPr>
        </p:nvSpPr>
        <p:spPr>
          <a:xfrm>
            <a:off x="7254139" y="853059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 Wide Accent - 2 Up">
    <p:spTree>
      <p:nvGrpSpPr>
        <p:cNvPr id="1" name=""/>
        <p:cNvGrpSpPr/>
        <p:nvPr/>
      </p:nvGrpSpPr>
      <p:grpSpPr>
        <a:xfrm>
          <a:off x="0" y="0"/>
          <a:ext cx="0" cy="0"/>
          <a:chOff x="0" y="0"/>
          <a:chExt cx="0" cy="0"/>
        </a:xfrm>
      </p:grpSpPr>
      <p:sp>
        <p:nvSpPr>
          <p:cNvPr id="235" name="Shape 235"/>
          <p:cNvSpPr/>
          <p:nvPr/>
        </p:nvSpPr>
        <p:spPr>
          <a:xfrm>
            <a:off x="635000" y="635000"/>
            <a:ext cx="73406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236" name="Shape 236"/>
          <p:cNvSpPr/>
          <p:nvPr>
            <p:ph type="pic" sz="quarter" idx="13"/>
          </p:nvPr>
        </p:nvSpPr>
        <p:spPr>
          <a:xfrm>
            <a:off x="8153400" y="635000"/>
            <a:ext cx="4229100" cy="4152671"/>
          </a:xfrm>
          <a:prstGeom prst="rect">
            <a:avLst/>
          </a:prstGeom>
        </p:spPr>
        <p:txBody>
          <a:bodyPr lIns="91439" tIns="45719" rIns="91439" bIns="45719" numCol="1" spcCol="38100"/>
          <a:lstStyle/>
          <a:p>
            <a:pPr/>
          </a:p>
        </p:txBody>
      </p:sp>
      <p:sp>
        <p:nvSpPr>
          <p:cNvPr id="237" name="Shape 237"/>
          <p:cNvSpPr/>
          <p:nvPr>
            <p:ph type="pic" sz="quarter" idx="14"/>
          </p:nvPr>
        </p:nvSpPr>
        <p:spPr>
          <a:xfrm>
            <a:off x="8153400" y="4978400"/>
            <a:ext cx="4229100" cy="4152671"/>
          </a:xfrm>
          <a:prstGeom prst="rect">
            <a:avLst/>
          </a:prstGeom>
        </p:spPr>
        <p:txBody>
          <a:bodyPr lIns="91439" tIns="45719" rIns="91439" bIns="45719" numCol="1" spcCol="38100"/>
          <a:lstStyle/>
          <a:p>
            <a:pPr/>
          </a:p>
        </p:txBody>
      </p:sp>
      <p:sp>
        <p:nvSpPr>
          <p:cNvPr id="238" name="Shape 238"/>
          <p:cNvSpPr/>
          <p:nvPr>
            <p:ph type="title"/>
          </p:nvPr>
        </p:nvSpPr>
        <p:spPr>
          <a:xfrm>
            <a:off x="1143000" y="2870200"/>
            <a:ext cx="6324600" cy="3962400"/>
          </a:xfrm>
          <a:prstGeom prst="rect">
            <a:avLst/>
          </a:prstGeom>
        </p:spPr>
        <p:txBody>
          <a:bodyPr/>
          <a:lstStyle/>
          <a:p>
            <a:pPr/>
            <a:r>
              <a:t>Title Text</a:t>
            </a:r>
          </a:p>
        </p:txBody>
      </p:sp>
      <p:sp>
        <p:nvSpPr>
          <p:cNvPr id="239" name="Shape 239"/>
          <p:cNvSpPr/>
          <p:nvPr>
            <p:ph type="body" sz="quarter" idx="1"/>
          </p:nvPr>
        </p:nvSpPr>
        <p:spPr>
          <a:xfrm>
            <a:off x="1143000" y="6946900"/>
            <a:ext cx="6324600" cy="1968500"/>
          </a:xfrm>
          <a:prstGeom prst="rect">
            <a:avLst/>
          </a:prstGeom>
        </p:spPr>
        <p:txBody>
          <a:bodyPr numCol="1" spcCol="38100"/>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40" name="Shape 240"/>
          <p:cNvSpPr/>
          <p:nvPr>
            <p:ph type="sldNum" sz="quarter" idx="2"/>
          </p:nvPr>
        </p:nvSpPr>
        <p:spPr>
          <a:xfrm>
            <a:off x="72541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 Wide Accent - 3 Up">
    <p:spTree>
      <p:nvGrpSpPr>
        <p:cNvPr id="1" name=""/>
        <p:cNvGrpSpPr/>
        <p:nvPr/>
      </p:nvGrpSpPr>
      <p:grpSpPr>
        <a:xfrm>
          <a:off x="0" y="0"/>
          <a:ext cx="0" cy="0"/>
          <a:chOff x="0" y="0"/>
          <a:chExt cx="0" cy="0"/>
        </a:xfrm>
      </p:grpSpPr>
      <p:sp>
        <p:nvSpPr>
          <p:cNvPr id="247" name="Shape 247"/>
          <p:cNvSpPr/>
          <p:nvPr/>
        </p:nvSpPr>
        <p:spPr>
          <a:xfrm>
            <a:off x="635000" y="635000"/>
            <a:ext cx="73406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248" name="Shape 248"/>
          <p:cNvSpPr/>
          <p:nvPr>
            <p:ph type="pic" sz="quarter" idx="13"/>
          </p:nvPr>
        </p:nvSpPr>
        <p:spPr>
          <a:xfrm>
            <a:off x="8153400" y="635000"/>
            <a:ext cx="4236289" cy="2705100"/>
          </a:xfrm>
          <a:prstGeom prst="rect">
            <a:avLst/>
          </a:prstGeom>
        </p:spPr>
        <p:txBody>
          <a:bodyPr lIns="91439" tIns="45719" rIns="91439" bIns="45719" numCol="1" spcCol="38100"/>
          <a:lstStyle/>
          <a:p>
            <a:pPr/>
          </a:p>
        </p:txBody>
      </p:sp>
      <p:sp>
        <p:nvSpPr>
          <p:cNvPr id="249" name="Shape 249"/>
          <p:cNvSpPr/>
          <p:nvPr>
            <p:ph type="pic" sz="quarter" idx="14"/>
          </p:nvPr>
        </p:nvSpPr>
        <p:spPr>
          <a:xfrm>
            <a:off x="8153400" y="3517900"/>
            <a:ext cx="4229100" cy="2724517"/>
          </a:xfrm>
          <a:prstGeom prst="rect">
            <a:avLst/>
          </a:prstGeom>
        </p:spPr>
        <p:txBody>
          <a:bodyPr lIns="91439" tIns="45719" rIns="91439" bIns="45719" numCol="1" spcCol="38100"/>
          <a:lstStyle/>
          <a:p>
            <a:pPr/>
          </a:p>
        </p:txBody>
      </p:sp>
      <p:sp>
        <p:nvSpPr>
          <p:cNvPr id="250" name="Shape 250"/>
          <p:cNvSpPr/>
          <p:nvPr>
            <p:ph type="pic" sz="quarter" idx="15"/>
          </p:nvPr>
        </p:nvSpPr>
        <p:spPr>
          <a:xfrm>
            <a:off x="8153400" y="6426200"/>
            <a:ext cx="4236289" cy="2705100"/>
          </a:xfrm>
          <a:prstGeom prst="rect">
            <a:avLst/>
          </a:prstGeom>
        </p:spPr>
        <p:txBody>
          <a:bodyPr lIns="91439" tIns="45719" rIns="91439" bIns="45719" numCol="1" spcCol="38100"/>
          <a:lstStyle/>
          <a:p>
            <a:pPr/>
          </a:p>
        </p:txBody>
      </p:sp>
      <p:sp>
        <p:nvSpPr>
          <p:cNvPr id="251" name="Shape 251"/>
          <p:cNvSpPr/>
          <p:nvPr>
            <p:ph type="title"/>
          </p:nvPr>
        </p:nvSpPr>
        <p:spPr>
          <a:xfrm>
            <a:off x="1143000" y="2870200"/>
            <a:ext cx="6324600" cy="3962400"/>
          </a:xfrm>
          <a:prstGeom prst="rect">
            <a:avLst/>
          </a:prstGeom>
        </p:spPr>
        <p:txBody>
          <a:bodyPr/>
          <a:lstStyle/>
          <a:p>
            <a:pPr/>
            <a:r>
              <a:t>Title Text</a:t>
            </a:r>
          </a:p>
        </p:txBody>
      </p:sp>
      <p:sp>
        <p:nvSpPr>
          <p:cNvPr id="252" name="Shape 252"/>
          <p:cNvSpPr/>
          <p:nvPr>
            <p:ph type="body" sz="quarter" idx="1"/>
          </p:nvPr>
        </p:nvSpPr>
        <p:spPr>
          <a:xfrm>
            <a:off x="1143000" y="6946900"/>
            <a:ext cx="6324600" cy="1968500"/>
          </a:xfrm>
          <a:prstGeom prst="rect">
            <a:avLst/>
          </a:prstGeom>
        </p:spPr>
        <p:txBody>
          <a:bodyPr numCol="1" spcCol="38100"/>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53" name="Shape 253"/>
          <p:cNvSpPr/>
          <p:nvPr>
            <p:ph type="sldNum" sz="quarter" idx="2"/>
          </p:nvPr>
        </p:nvSpPr>
        <p:spPr>
          <a:xfrm>
            <a:off x="72541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Wide">
    <p:spTree>
      <p:nvGrpSpPr>
        <p:cNvPr id="1" name=""/>
        <p:cNvGrpSpPr/>
        <p:nvPr/>
      </p:nvGrpSpPr>
      <p:grpSpPr>
        <a:xfrm>
          <a:off x="0" y="0"/>
          <a:ext cx="0" cy="0"/>
          <a:chOff x="0" y="0"/>
          <a:chExt cx="0" cy="0"/>
        </a:xfrm>
      </p:grpSpPr>
      <p:sp>
        <p:nvSpPr>
          <p:cNvPr id="260" name="Shape 260"/>
          <p:cNvSpPr/>
          <p:nvPr/>
        </p:nvSpPr>
        <p:spPr>
          <a:xfrm>
            <a:off x="635000" y="7175500"/>
            <a:ext cx="11747500" cy="19558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261" name="Shape 261"/>
          <p:cNvSpPr/>
          <p:nvPr>
            <p:ph type="pic" idx="13"/>
          </p:nvPr>
        </p:nvSpPr>
        <p:spPr>
          <a:xfrm>
            <a:off x="635000" y="635000"/>
            <a:ext cx="11747500" cy="6344159"/>
          </a:xfrm>
          <a:prstGeom prst="rect">
            <a:avLst/>
          </a:prstGeom>
        </p:spPr>
        <p:txBody>
          <a:bodyPr lIns="91439" tIns="45719" rIns="91439" bIns="45719" numCol="1" spcCol="38100"/>
          <a:lstStyle/>
          <a:p>
            <a:pPr/>
          </a:p>
        </p:txBody>
      </p:sp>
      <p:sp>
        <p:nvSpPr>
          <p:cNvPr id="262" name="Shape 262"/>
          <p:cNvSpPr/>
          <p:nvPr>
            <p:ph type="title"/>
          </p:nvPr>
        </p:nvSpPr>
        <p:spPr>
          <a:xfrm>
            <a:off x="876300" y="7378700"/>
            <a:ext cx="11252200" cy="1587500"/>
          </a:xfrm>
          <a:prstGeom prst="rect">
            <a:avLst/>
          </a:prstGeom>
        </p:spPr>
        <p:txBody>
          <a:bodyPr lIns="0" tIns="0" rIns="0" bIns="0" anchor="ctr"/>
          <a:lstStyle>
            <a:lvl1pPr algn="ctr"/>
          </a:lstStyle>
          <a:p>
            <a:pPr/>
            <a:r>
              <a:t>Title Text</a:t>
            </a:r>
          </a:p>
        </p:txBody>
      </p:sp>
      <p:sp>
        <p:nvSpPr>
          <p:cNvPr id="263" name="Shape 263"/>
          <p:cNvSpPr/>
          <p:nvPr>
            <p:ph type="sldNum" sz="quarter" idx="2"/>
          </p:nvPr>
        </p:nvSpPr>
        <p:spPr>
          <a:xfrm>
            <a:off x="116229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Photo - 2 Up">
    <p:spTree>
      <p:nvGrpSpPr>
        <p:cNvPr id="1" name=""/>
        <p:cNvGrpSpPr/>
        <p:nvPr/>
      </p:nvGrpSpPr>
      <p:grpSpPr>
        <a:xfrm>
          <a:off x="0" y="0"/>
          <a:ext cx="0" cy="0"/>
          <a:chOff x="0" y="0"/>
          <a:chExt cx="0" cy="0"/>
        </a:xfrm>
      </p:grpSpPr>
      <p:sp>
        <p:nvSpPr>
          <p:cNvPr id="270" name="Shape 270"/>
          <p:cNvSpPr/>
          <p:nvPr/>
        </p:nvSpPr>
        <p:spPr>
          <a:xfrm>
            <a:off x="635000" y="7175500"/>
            <a:ext cx="11747500" cy="19558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271" name="Shape 271"/>
          <p:cNvSpPr/>
          <p:nvPr>
            <p:ph type="pic" sz="half" idx="13"/>
          </p:nvPr>
        </p:nvSpPr>
        <p:spPr>
          <a:xfrm>
            <a:off x="635000" y="635000"/>
            <a:ext cx="5770880" cy="6342884"/>
          </a:xfrm>
          <a:prstGeom prst="rect">
            <a:avLst/>
          </a:prstGeom>
        </p:spPr>
        <p:txBody>
          <a:bodyPr lIns="91439" tIns="45719" rIns="91439" bIns="45719" numCol="1" spcCol="38100"/>
          <a:lstStyle/>
          <a:p>
            <a:pPr/>
          </a:p>
        </p:txBody>
      </p:sp>
      <p:sp>
        <p:nvSpPr>
          <p:cNvPr id="272" name="Shape 272"/>
          <p:cNvSpPr/>
          <p:nvPr>
            <p:ph type="pic" sz="half" idx="14"/>
          </p:nvPr>
        </p:nvSpPr>
        <p:spPr>
          <a:xfrm>
            <a:off x="6604000" y="635000"/>
            <a:ext cx="5770880" cy="6342884"/>
          </a:xfrm>
          <a:prstGeom prst="rect">
            <a:avLst/>
          </a:prstGeom>
        </p:spPr>
        <p:txBody>
          <a:bodyPr lIns="91439" tIns="45719" rIns="91439" bIns="45719" numCol="1" spcCol="38100"/>
          <a:lstStyle/>
          <a:p>
            <a:pPr/>
          </a:p>
        </p:txBody>
      </p:sp>
      <p:sp>
        <p:nvSpPr>
          <p:cNvPr id="273" name="Shape 273"/>
          <p:cNvSpPr/>
          <p:nvPr>
            <p:ph type="title"/>
          </p:nvPr>
        </p:nvSpPr>
        <p:spPr>
          <a:xfrm>
            <a:off x="876300" y="7378700"/>
            <a:ext cx="11252200" cy="1587500"/>
          </a:xfrm>
          <a:prstGeom prst="rect">
            <a:avLst/>
          </a:prstGeom>
        </p:spPr>
        <p:txBody>
          <a:bodyPr lIns="0" tIns="0" rIns="0" bIns="0" anchor="ctr"/>
          <a:lstStyle>
            <a:lvl1pPr algn="ctr"/>
          </a:lstStyle>
          <a:p>
            <a:pPr/>
            <a:r>
              <a:t>Title Text</a:t>
            </a:r>
          </a:p>
        </p:txBody>
      </p:sp>
      <p:sp>
        <p:nvSpPr>
          <p:cNvPr id="274" name="Shape 274"/>
          <p:cNvSpPr/>
          <p:nvPr>
            <p:ph type="sldNum" sz="quarter" idx="2"/>
          </p:nvPr>
        </p:nvSpPr>
        <p:spPr>
          <a:xfrm>
            <a:off x="116229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281" name="Shape 281"/>
          <p:cNvSpPr/>
          <p:nvPr/>
        </p:nvSpPr>
        <p:spPr>
          <a:xfrm>
            <a:off x="635000" y="7175500"/>
            <a:ext cx="11747500" cy="19558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282" name="Shape 282"/>
          <p:cNvSpPr/>
          <p:nvPr>
            <p:ph type="pic" sz="quarter" idx="13"/>
          </p:nvPr>
        </p:nvSpPr>
        <p:spPr>
          <a:xfrm>
            <a:off x="635000" y="635000"/>
            <a:ext cx="3786117" cy="6339841"/>
          </a:xfrm>
          <a:prstGeom prst="rect">
            <a:avLst/>
          </a:prstGeom>
        </p:spPr>
        <p:txBody>
          <a:bodyPr lIns="91439" tIns="45719" rIns="91439" bIns="45719" numCol="1" spcCol="38100"/>
          <a:lstStyle/>
          <a:p>
            <a:pPr/>
          </a:p>
        </p:txBody>
      </p:sp>
      <p:sp>
        <p:nvSpPr>
          <p:cNvPr id="283" name="Shape 283"/>
          <p:cNvSpPr/>
          <p:nvPr>
            <p:ph type="pic" sz="quarter" idx="14"/>
          </p:nvPr>
        </p:nvSpPr>
        <p:spPr>
          <a:xfrm>
            <a:off x="4610100" y="635000"/>
            <a:ext cx="3786117" cy="6339841"/>
          </a:xfrm>
          <a:prstGeom prst="rect">
            <a:avLst/>
          </a:prstGeom>
        </p:spPr>
        <p:txBody>
          <a:bodyPr lIns="91439" tIns="45719" rIns="91439" bIns="45719" numCol="1" spcCol="38100"/>
          <a:lstStyle/>
          <a:p>
            <a:pPr/>
          </a:p>
        </p:txBody>
      </p:sp>
      <p:sp>
        <p:nvSpPr>
          <p:cNvPr id="284" name="Shape 284"/>
          <p:cNvSpPr/>
          <p:nvPr>
            <p:ph type="pic" sz="quarter" idx="15"/>
          </p:nvPr>
        </p:nvSpPr>
        <p:spPr>
          <a:xfrm>
            <a:off x="8597900" y="635000"/>
            <a:ext cx="3786117" cy="6339841"/>
          </a:xfrm>
          <a:prstGeom prst="rect">
            <a:avLst/>
          </a:prstGeom>
        </p:spPr>
        <p:txBody>
          <a:bodyPr lIns="91439" tIns="45719" rIns="91439" bIns="45719" numCol="1" spcCol="38100"/>
          <a:lstStyle/>
          <a:p>
            <a:pPr/>
          </a:p>
        </p:txBody>
      </p:sp>
      <p:sp>
        <p:nvSpPr>
          <p:cNvPr id="285" name="Shape 285"/>
          <p:cNvSpPr/>
          <p:nvPr>
            <p:ph type="title"/>
          </p:nvPr>
        </p:nvSpPr>
        <p:spPr>
          <a:xfrm>
            <a:off x="876300" y="7378700"/>
            <a:ext cx="11252200" cy="1587500"/>
          </a:xfrm>
          <a:prstGeom prst="rect">
            <a:avLst/>
          </a:prstGeom>
        </p:spPr>
        <p:txBody>
          <a:bodyPr lIns="0" tIns="0" rIns="0" bIns="0" anchor="ctr"/>
          <a:lstStyle>
            <a:lvl1pPr algn="ctr"/>
          </a:lstStyle>
          <a:p>
            <a:pPr/>
            <a:r>
              <a:t>Title Text</a:t>
            </a:r>
          </a:p>
        </p:txBody>
      </p:sp>
      <p:sp>
        <p:nvSpPr>
          <p:cNvPr id="286" name="Shape 286"/>
          <p:cNvSpPr/>
          <p:nvPr>
            <p:ph type="sldNum" sz="quarter" idx="2"/>
          </p:nvPr>
        </p:nvSpPr>
        <p:spPr>
          <a:xfrm>
            <a:off x="116229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Photo - Full">
    <p:spTree>
      <p:nvGrpSpPr>
        <p:cNvPr id="1" name=""/>
        <p:cNvGrpSpPr/>
        <p:nvPr/>
      </p:nvGrpSpPr>
      <p:grpSpPr>
        <a:xfrm>
          <a:off x="0" y="0"/>
          <a:ext cx="0" cy="0"/>
          <a:chOff x="0" y="0"/>
          <a:chExt cx="0" cy="0"/>
        </a:xfrm>
      </p:grpSpPr>
      <p:sp>
        <p:nvSpPr>
          <p:cNvPr id="293" name="Shape 293"/>
          <p:cNvSpPr/>
          <p:nvPr/>
        </p:nvSpPr>
        <p:spPr>
          <a:xfrm>
            <a:off x="11645900" y="3124200"/>
            <a:ext cx="736600" cy="59944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294" name="Shape 294"/>
          <p:cNvSpPr/>
          <p:nvPr/>
        </p:nvSpPr>
        <p:spPr>
          <a:xfrm>
            <a:off x="11645900" y="635000"/>
            <a:ext cx="736600" cy="22987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295" name="Shape 295"/>
          <p:cNvSpPr/>
          <p:nvPr>
            <p:ph type="pic" idx="13"/>
          </p:nvPr>
        </p:nvSpPr>
        <p:spPr>
          <a:xfrm>
            <a:off x="635000" y="635000"/>
            <a:ext cx="10813473" cy="8496300"/>
          </a:xfrm>
          <a:prstGeom prst="rect">
            <a:avLst/>
          </a:prstGeom>
        </p:spPr>
        <p:txBody>
          <a:bodyPr lIns="91439" tIns="45719" rIns="91439" bIns="45719" numCol="1" spcCol="38100"/>
          <a:lstStyle/>
          <a:p>
            <a:pPr/>
          </a:p>
        </p:txBody>
      </p:sp>
      <p:sp>
        <p:nvSpPr>
          <p:cNvPr id="296" name="Shape 296"/>
          <p:cNvSpPr/>
          <p:nvPr>
            <p:ph type="sldNum" sz="quarter" idx="2"/>
          </p:nvPr>
        </p:nvSpPr>
        <p:spPr>
          <a:xfrm>
            <a:off x="11724539" y="2263139"/>
            <a:ext cx="569062" cy="57211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Title Over Photo">
    <p:spTree>
      <p:nvGrpSpPr>
        <p:cNvPr id="1" name=""/>
        <p:cNvGrpSpPr/>
        <p:nvPr/>
      </p:nvGrpSpPr>
      <p:grpSpPr>
        <a:xfrm>
          <a:off x="0" y="0"/>
          <a:ext cx="0" cy="0"/>
          <a:chOff x="0" y="0"/>
          <a:chExt cx="0" cy="0"/>
        </a:xfrm>
      </p:grpSpPr>
      <p:sp>
        <p:nvSpPr>
          <p:cNvPr id="303" name="Shape 303"/>
          <p:cNvSpPr/>
          <p:nvPr/>
        </p:nvSpPr>
        <p:spPr>
          <a:xfrm>
            <a:off x="635000" y="635000"/>
            <a:ext cx="11747500" cy="41402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04" name="Shape 304"/>
          <p:cNvSpPr/>
          <p:nvPr>
            <p:ph type="pic" sz="half" idx="13"/>
          </p:nvPr>
        </p:nvSpPr>
        <p:spPr>
          <a:xfrm>
            <a:off x="635000" y="4953000"/>
            <a:ext cx="11747500" cy="4157395"/>
          </a:xfrm>
          <a:prstGeom prst="rect">
            <a:avLst/>
          </a:prstGeom>
        </p:spPr>
        <p:txBody>
          <a:bodyPr lIns="91439" tIns="45719" rIns="91439" bIns="45719" numCol="1" spcCol="38100"/>
          <a:lstStyle/>
          <a:p>
            <a:pPr/>
          </a:p>
        </p:txBody>
      </p:sp>
      <p:sp>
        <p:nvSpPr>
          <p:cNvPr id="305" name="Shape 305"/>
          <p:cNvSpPr/>
          <p:nvPr>
            <p:ph type="title"/>
          </p:nvPr>
        </p:nvSpPr>
        <p:spPr>
          <a:xfrm>
            <a:off x="876300" y="876300"/>
            <a:ext cx="11252200" cy="3632200"/>
          </a:xfrm>
          <a:prstGeom prst="rect">
            <a:avLst/>
          </a:prstGeom>
        </p:spPr>
        <p:txBody>
          <a:bodyPr lIns="0" tIns="0" rIns="0" bIns="0" anchor="ctr"/>
          <a:lstStyle>
            <a:lvl1pPr algn="ctr"/>
          </a:lstStyle>
          <a:p>
            <a:pPr/>
            <a:r>
              <a:t>Title Text</a:t>
            </a:r>
          </a:p>
        </p:txBody>
      </p:sp>
      <p:sp>
        <p:nvSpPr>
          <p:cNvPr id="306" name="Shape 306"/>
          <p:cNvSpPr/>
          <p:nvPr>
            <p:ph type="sldNum" sz="quarter" idx="2"/>
          </p:nvPr>
        </p:nvSpPr>
        <p:spPr>
          <a:xfrm>
            <a:off x="6217818" y="4173220"/>
            <a:ext cx="569063"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Reverse">
    <p:spTree>
      <p:nvGrpSpPr>
        <p:cNvPr id="1" name=""/>
        <p:cNvGrpSpPr/>
        <p:nvPr/>
      </p:nvGrpSpPr>
      <p:grpSpPr>
        <a:xfrm>
          <a:off x="0" y="0"/>
          <a:ext cx="0" cy="0"/>
          <a:chOff x="0" y="0"/>
          <a:chExt cx="0" cy="0"/>
        </a:xfrm>
      </p:grpSpPr>
      <p:sp>
        <p:nvSpPr>
          <p:cNvPr id="313" name="Shape 313"/>
          <p:cNvSpPr/>
          <p:nvPr/>
        </p:nvSpPr>
        <p:spPr>
          <a:xfrm>
            <a:off x="6604000" y="635000"/>
            <a:ext cx="57658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14" name="Shape 314"/>
          <p:cNvSpPr/>
          <p:nvPr>
            <p:ph type="pic" sz="half" idx="13"/>
          </p:nvPr>
        </p:nvSpPr>
        <p:spPr>
          <a:xfrm>
            <a:off x="635000" y="635000"/>
            <a:ext cx="5787151" cy="8496300"/>
          </a:xfrm>
          <a:prstGeom prst="rect">
            <a:avLst/>
          </a:prstGeom>
        </p:spPr>
        <p:txBody>
          <a:bodyPr lIns="91439" tIns="45719" rIns="91439" bIns="45719" numCol="1" spcCol="38100"/>
          <a:lstStyle/>
          <a:p>
            <a:pPr/>
          </a:p>
        </p:txBody>
      </p:sp>
      <p:sp>
        <p:nvSpPr>
          <p:cNvPr id="315" name="Shape 315"/>
          <p:cNvSpPr/>
          <p:nvPr>
            <p:ph type="title"/>
          </p:nvPr>
        </p:nvSpPr>
        <p:spPr>
          <a:xfrm>
            <a:off x="7112000" y="876300"/>
            <a:ext cx="4749800" cy="3111500"/>
          </a:xfrm>
          <a:prstGeom prst="rect">
            <a:avLst/>
          </a:prstGeom>
        </p:spPr>
        <p:txBody>
          <a:bodyPr/>
          <a:lstStyle/>
          <a:p>
            <a:pPr/>
            <a:r>
              <a:t>Title Text</a:t>
            </a:r>
          </a:p>
        </p:txBody>
      </p:sp>
      <p:sp>
        <p:nvSpPr>
          <p:cNvPr id="316" name="Shape 316"/>
          <p:cNvSpPr/>
          <p:nvPr>
            <p:ph type="body" sz="quarter" idx="1"/>
          </p:nvPr>
        </p:nvSpPr>
        <p:spPr>
          <a:xfrm>
            <a:off x="7112000" y="4102100"/>
            <a:ext cx="4749800" cy="4775200"/>
          </a:xfrm>
          <a:prstGeom prst="rect">
            <a:avLst/>
          </a:prstGeom>
        </p:spPr>
        <p:txBody>
          <a:bodyPr numCol="1" spcCol="38100"/>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17" name="Shape 317"/>
          <p:cNvSpPr/>
          <p:nvPr>
            <p:ph type="sldNum" sz="quarter" idx="2"/>
          </p:nvPr>
        </p:nvSpPr>
        <p:spPr>
          <a:xfrm>
            <a:off x="116229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showMasterPhAnim="1">
  <p:cSld name="3 Up Split">
    <p:spTree>
      <p:nvGrpSpPr>
        <p:cNvPr id="1" name=""/>
        <p:cNvGrpSpPr/>
        <p:nvPr/>
      </p:nvGrpSpPr>
      <p:grpSpPr>
        <a:xfrm>
          <a:off x="0" y="0"/>
          <a:ext cx="0" cy="0"/>
          <a:chOff x="0" y="0"/>
          <a:chExt cx="0" cy="0"/>
        </a:xfrm>
      </p:grpSpPr>
      <p:sp>
        <p:nvSpPr>
          <p:cNvPr id="324" name="Shape 324"/>
          <p:cNvSpPr/>
          <p:nvPr/>
        </p:nvSpPr>
        <p:spPr>
          <a:xfrm>
            <a:off x="3835400" y="635000"/>
            <a:ext cx="53086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25" name="Shape 325"/>
          <p:cNvSpPr/>
          <p:nvPr>
            <p:ph type="pic" sz="quarter" idx="13"/>
          </p:nvPr>
        </p:nvSpPr>
        <p:spPr>
          <a:xfrm>
            <a:off x="9347200" y="635000"/>
            <a:ext cx="3027681" cy="4147159"/>
          </a:xfrm>
          <a:prstGeom prst="rect">
            <a:avLst/>
          </a:prstGeom>
        </p:spPr>
        <p:txBody>
          <a:bodyPr lIns="91439" tIns="45719" rIns="91439" bIns="45719" numCol="1" spcCol="38100"/>
          <a:lstStyle/>
          <a:p>
            <a:pPr/>
          </a:p>
        </p:txBody>
      </p:sp>
      <p:sp>
        <p:nvSpPr>
          <p:cNvPr id="326" name="Shape 326"/>
          <p:cNvSpPr/>
          <p:nvPr>
            <p:ph type="pic" sz="quarter" idx="14"/>
          </p:nvPr>
        </p:nvSpPr>
        <p:spPr>
          <a:xfrm>
            <a:off x="9347200" y="4978400"/>
            <a:ext cx="3027681" cy="4147159"/>
          </a:xfrm>
          <a:prstGeom prst="rect">
            <a:avLst/>
          </a:prstGeom>
        </p:spPr>
        <p:txBody>
          <a:bodyPr lIns="91439" tIns="45719" rIns="91439" bIns="45719" numCol="1" spcCol="38100"/>
          <a:lstStyle/>
          <a:p>
            <a:pPr/>
          </a:p>
        </p:txBody>
      </p:sp>
      <p:sp>
        <p:nvSpPr>
          <p:cNvPr id="327" name="Shape 327"/>
          <p:cNvSpPr/>
          <p:nvPr>
            <p:ph type="pic" sz="half" idx="15"/>
          </p:nvPr>
        </p:nvSpPr>
        <p:spPr>
          <a:xfrm>
            <a:off x="635000" y="635000"/>
            <a:ext cx="3027681" cy="8497859"/>
          </a:xfrm>
          <a:prstGeom prst="rect">
            <a:avLst/>
          </a:prstGeom>
        </p:spPr>
        <p:txBody>
          <a:bodyPr lIns="91439" tIns="45719" rIns="91439" bIns="45719" numCol="1" spcCol="38100"/>
          <a:lstStyle/>
          <a:p>
            <a:pPr/>
          </a:p>
        </p:txBody>
      </p:sp>
      <p:sp>
        <p:nvSpPr>
          <p:cNvPr id="328" name="Shape 328"/>
          <p:cNvSpPr/>
          <p:nvPr>
            <p:ph type="title"/>
          </p:nvPr>
        </p:nvSpPr>
        <p:spPr>
          <a:xfrm>
            <a:off x="4343400" y="876300"/>
            <a:ext cx="4292600" cy="3937000"/>
          </a:xfrm>
          <a:prstGeom prst="rect">
            <a:avLst/>
          </a:prstGeom>
        </p:spPr>
        <p:txBody>
          <a:bodyPr anchor="t"/>
          <a:lstStyle/>
          <a:p>
            <a:pPr/>
            <a:r>
              <a:t>Title Text</a:t>
            </a:r>
          </a:p>
        </p:txBody>
      </p:sp>
      <p:sp>
        <p:nvSpPr>
          <p:cNvPr id="329" name="Shape 329"/>
          <p:cNvSpPr/>
          <p:nvPr>
            <p:ph type="body" sz="quarter" idx="1"/>
          </p:nvPr>
        </p:nvSpPr>
        <p:spPr>
          <a:xfrm>
            <a:off x="4343400" y="4940300"/>
            <a:ext cx="4292600" cy="3937000"/>
          </a:xfrm>
          <a:prstGeom prst="rect">
            <a:avLst/>
          </a:prstGeom>
        </p:spPr>
        <p:txBody>
          <a:bodyPr numCol="1" spcCol="38100" anchor="b"/>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30" name="Shape 330"/>
          <p:cNvSpPr/>
          <p:nvPr>
            <p:ph type="sldNum" sz="quarter" idx="2"/>
          </p:nvPr>
        </p:nvSpPr>
        <p:spPr>
          <a:xfrm>
            <a:off x="83717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a:r>
              <a:t>Title Text</a:t>
            </a:r>
          </a:p>
        </p:txBody>
      </p:sp>
      <p:sp>
        <p:nvSpPr>
          <p:cNvPr id="35" name="Shape 35"/>
          <p:cNvSpPr/>
          <p:nvPr>
            <p:ph type="body" idx="1"/>
          </p:nvPr>
        </p:nvSpPr>
        <p:spPr>
          <a:prstGeom prst="rect">
            <a:avLst/>
          </a:prstGeom>
        </p:spPr>
        <p:txBody>
          <a:bodyPr/>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0" showMasterPhAnim="1">
  <p:cSld name="4 Up Split">
    <p:spTree>
      <p:nvGrpSpPr>
        <p:cNvPr id="1" name=""/>
        <p:cNvGrpSpPr/>
        <p:nvPr/>
      </p:nvGrpSpPr>
      <p:grpSpPr>
        <a:xfrm>
          <a:off x="0" y="0"/>
          <a:ext cx="0" cy="0"/>
          <a:chOff x="0" y="0"/>
          <a:chExt cx="0" cy="0"/>
        </a:xfrm>
      </p:grpSpPr>
      <p:sp>
        <p:nvSpPr>
          <p:cNvPr id="337" name="Shape 337"/>
          <p:cNvSpPr/>
          <p:nvPr/>
        </p:nvSpPr>
        <p:spPr>
          <a:xfrm>
            <a:off x="3835400" y="635000"/>
            <a:ext cx="53086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38" name="Shape 338"/>
          <p:cNvSpPr/>
          <p:nvPr>
            <p:ph type="pic" sz="quarter" idx="13"/>
          </p:nvPr>
        </p:nvSpPr>
        <p:spPr>
          <a:xfrm>
            <a:off x="9347200" y="635000"/>
            <a:ext cx="3027681" cy="4147159"/>
          </a:xfrm>
          <a:prstGeom prst="rect">
            <a:avLst/>
          </a:prstGeom>
        </p:spPr>
        <p:txBody>
          <a:bodyPr lIns="91439" tIns="45719" rIns="91439" bIns="45719" numCol="1" spcCol="38100"/>
          <a:lstStyle/>
          <a:p>
            <a:pPr/>
          </a:p>
        </p:txBody>
      </p:sp>
      <p:sp>
        <p:nvSpPr>
          <p:cNvPr id="339" name="Shape 339"/>
          <p:cNvSpPr/>
          <p:nvPr>
            <p:ph type="pic" sz="quarter" idx="14"/>
          </p:nvPr>
        </p:nvSpPr>
        <p:spPr>
          <a:xfrm>
            <a:off x="9347200" y="4978400"/>
            <a:ext cx="3027681" cy="4147159"/>
          </a:xfrm>
          <a:prstGeom prst="rect">
            <a:avLst/>
          </a:prstGeom>
        </p:spPr>
        <p:txBody>
          <a:bodyPr lIns="91439" tIns="45719" rIns="91439" bIns="45719" numCol="1" spcCol="38100"/>
          <a:lstStyle/>
          <a:p>
            <a:pPr/>
          </a:p>
        </p:txBody>
      </p:sp>
      <p:sp>
        <p:nvSpPr>
          <p:cNvPr id="340" name="Shape 340"/>
          <p:cNvSpPr/>
          <p:nvPr>
            <p:ph type="pic" sz="quarter" idx="15"/>
          </p:nvPr>
        </p:nvSpPr>
        <p:spPr>
          <a:xfrm>
            <a:off x="635000" y="635000"/>
            <a:ext cx="3027681" cy="4147159"/>
          </a:xfrm>
          <a:prstGeom prst="rect">
            <a:avLst/>
          </a:prstGeom>
        </p:spPr>
        <p:txBody>
          <a:bodyPr lIns="91439" tIns="45719" rIns="91439" bIns="45719" numCol="1" spcCol="38100"/>
          <a:lstStyle/>
          <a:p>
            <a:pPr/>
          </a:p>
        </p:txBody>
      </p:sp>
      <p:sp>
        <p:nvSpPr>
          <p:cNvPr id="341" name="Shape 341"/>
          <p:cNvSpPr/>
          <p:nvPr>
            <p:ph type="pic" sz="quarter" idx="16"/>
          </p:nvPr>
        </p:nvSpPr>
        <p:spPr>
          <a:xfrm>
            <a:off x="635000" y="4978400"/>
            <a:ext cx="3027681" cy="4147159"/>
          </a:xfrm>
          <a:prstGeom prst="rect">
            <a:avLst/>
          </a:prstGeom>
        </p:spPr>
        <p:txBody>
          <a:bodyPr lIns="91439" tIns="45719" rIns="91439" bIns="45719" numCol="1" spcCol="38100"/>
          <a:lstStyle/>
          <a:p>
            <a:pPr/>
          </a:p>
        </p:txBody>
      </p:sp>
      <p:sp>
        <p:nvSpPr>
          <p:cNvPr id="342" name="Shape 342"/>
          <p:cNvSpPr/>
          <p:nvPr>
            <p:ph type="title"/>
          </p:nvPr>
        </p:nvSpPr>
        <p:spPr>
          <a:xfrm>
            <a:off x="4343400" y="876300"/>
            <a:ext cx="4292600" cy="3937000"/>
          </a:xfrm>
          <a:prstGeom prst="rect">
            <a:avLst/>
          </a:prstGeom>
        </p:spPr>
        <p:txBody>
          <a:bodyPr anchor="t"/>
          <a:lstStyle/>
          <a:p>
            <a:pPr/>
            <a:r>
              <a:t>Title Text</a:t>
            </a:r>
          </a:p>
        </p:txBody>
      </p:sp>
      <p:sp>
        <p:nvSpPr>
          <p:cNvPr id="343" name="Shape 343"/>
          <p:cNvSpPr/>
          <p:nvPr>
            <p:ph type="body" sz="quarter" idx="1"/>
          </p:nvPr>
        </p:nvSpPr>
        <p:spPr>
          <a:xfrm>
            <a:off x="4343400" y="4940300"/>
            <a:ext cx="4292600" cy="3937000"/>
          </a:xfrm>
          <a:prstGeom prst="rect">
            <a:avLst/>
          </a:prstGeom>
        </p:spPr>
        <p:txBody>
          <a:bodyPr numCol="1" spcCol="38100" anchor="b"/>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44" name="Shape 344"/>
          <p:cNvSpPr/>
          <p:nvPr>
            <p:ph type="sldNum" sz="quarter" idx="2"/>
          </p:nvPr>
        </p:nvSpPr>
        <p:spPr>
          <a:xfrm>
            <a:off x="83717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showMasterPhAnim="1">
  <p:cSld name="Mosaic">
    <p:spTree>
      <p:nvGrpSpPr>
        <p:cNvPr id="1" name=""/>
        <p:cNvGrpSpPr/>
        <p:nvPr/>
      </p:nvGrpSpPr>
      <p:grpSpPr>
        <a:xfrm>
          <a:off x="0" y="0"/>
          <a:ext cx="0" cy="0"/>
          <a:chOff x="0" y="0"/>
          <a:chExt cx="0" cy="0"/>
        </a:xfrm>
      </p:grpSpPr>
      <p:sp>
        <p:nvSpPr>
          <p:cNvPr id="351" name="Shape 351"/>
          <p:cNvSpPr/>
          <p:nvPr/>
        </p:nvSpPr>
        <p:spPr>
          <a:xfrm>
            <a:off x="9575800" y="635000"/>
            <a:ext cx="2806700" cy="27051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352" name="Shape 352"/>
          <p:cNvSpPr/>
          <p:nvPr/>
        </p:nvSpPr>
        <p:spPr>
          <a:xfrm>
            <a:off x="635000" y="3517900"/>
            <a:ext cx="2806700" cy="27051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353" name="Shape 353"/>
          <p:cNvSpPr/>
          <p:nvPr/>
        </p:nvSpPr>
        <p:spPr>
          <a:xfrm>
            <a:off x="3619500" y="635000"/>
            <a:ext cx="2806700" cy="27051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54" name="Shape 354"/>
          <p:cNvSpPr/>
          <p:nvPr/>
        </p:nvSpPr>
        <p:spPr>
          <a:xfrm>
            <a:off x="635000" y="6426200"/>
            <a:ext cx="2806700" cy="27051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55" name="Shape 355"/>
          <p:cNvSpPr/>
          <p:nvPr/>
        </p:nvSpPr>
        <p:spPr>
          <a:xfrm>
            <a:off x="3619500" y="6426200"/>
            <a:ext cx="2806700" cy="27051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356" name="Shape 356"/>
          <p:cNvSpPr/>
          <p:nvPr/>
        </p:nvSpPr>
        <p:spPr>
          <a:xfrm>
            <a:off x="6604000" y="3517900"/>
            <a:ext cx="2806700" cy="27051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57" name="Shape 357"/>
          <p:cNvSpPr/>
          <p:nvPr/>
        </p:nvSpPr>
        <p:spPr>
          <a:xfrm>
            <a:off x="9575800" y="6426200"/>
            <a:ext cx="2806700" cy="2705100"/>
          </a:xfrm>
          <a:prstGeom prst="rect">
            <a:avLst/>
          </a:prstGeom>
          <a:solidFill>
            <a:srgbClr val="86BDEC"/>
          </a:solidFill>
          <a:ln w="25400">
            <a:miter lim="400000"/>
          </a:ln>
        </p:spPr>
        <p:txBody>
          <a:bodyPr lIns="38100" tIns="38100" rIns="38100" bIns="38100" anchor="ctr"/>
          <a:lstStyle/>
          <a:p>
            <a:pPr>
              <a:defRPr>
                <a:solidFill>
                  <a:srgbClr val="FFFFFF"/>
                </a:solidFill>
              </a:defRPr>
            </a:pPr>
          </a:p>
        </p:txBody>
      </p:sp>
      <p:sp>
        <p:nvSpPr>
          <p:cNvPr id="358" name="Shape 358"/>
          <p:cNvSpPr/>
          <p:nvPr>
            <p:ph type="pic" sz="quarter" idx="13"/>
          </p:nvPr>
        </p:nvSpPr>
        <p:spPr>
          <a:xfrm>
            <a:off x="635000" y="635000"/>
            <a:ext cx="2806796" cy="2705100"/>
          </a:xfrm>
          <a:prstGeom prst="rect">
            <a:avLst/>
          </a:prstGeom>
        </p:spPr>
        <p:txBody>
          <a:bodyPr lIns="91439" tIns="45719" rIns="91439" bIns="45719" numCol="1" spcCol="38100"/>
          <a:lstStyle/>
          <a:p>
            <a:pPr/>
          </a:p>
        </p:txBody>
      </p:sp>
      <p:sp>
        <p:nvSpPr>
          <p:cNvPr id="359" name="Shape 359"/>
          <p:cNvSpPr/>
          <p:nvPr>
            <p:ph type="pic" sz="quarter" idx="14"/>
          </p:nvPr>
        </p:nvSpPr>
        <p:spPr>
          <a:xfrm>
            <a:off x="6604000" y="635000"/>
            <a:ext cx="2806796" cy="2705100"/>
          </a:xfrm>
          <a:prstGeom prst="rect">
            <a:avLst/>
          </a:prstGeom>
        </p:spPr>
        <p:txBody>
          <a:bodyPr lIns="91439" tIns="45719" rIns="91439" bIns="45719" numCol="1" spcCol="38100"/>
          <a:lstStyle/>
          <a:p>
            <a:pPr/>
          </a:p>
        </p:txBody>
      </p:sp>
      <p:sp>
        <p:nvSpPr>
          <p:cNvPr id="360" name="Shape 360"/>
          <p:cNvSpPr/>
          <p:nvPr>
            <p:ph type="pic" sz="quarter" idx="15"/>
          </p:nvPr>
        </p:nvSpPr>
        <p:spPr>
          <a:xfrm>
            <a:off x="3619500" y="3517900"/>
            <a:ext cx="2806796" cy="2705100"/>
          </a:xfrm>
          <a:prstGeom prst="rect">
            <a:avLst/>
          </a:prstGeom>
        </p:spPr>
        <p:txBody>
          <a:bodyPr lIns="91439" tIns="45719" rIns="91439" bIns="45719" numCol="1" spcCol="38100"/>
          <a:lstStyle/>
          <a:p>
            <a:pPr/>
          </a:p>
        </p:txBody>
      </p:sp>
      <p:sp>
        <p:nvSpPr>
          <p:cNvPr id="361" name="Shape 361"/>
          <p:cNvSpPr/>
          <p:nvPr>
            <p:ph type="pic" sz="quarter" idx="16"/>
          </p:nvPr>
        </p:nvSpPr>
        <p:spPr>
          <a:xfrm>
            <a:off x="9575800" y="3517900"/>
            <a:ext cx="2806796" cy="2705100"/>
          </a:xfrm>
          <a:prstGeom prst="rect">
            <a:avLst/>
          </a:prstGeom>
        </p:spPr>
        <p:txBody>
          <a:bodyPr lIns="91439" tIns="45719" rIns="91439" bIns="45719" numCol="1" spcCol="38100"/>
          <a:lstStyle/>
          <a:p>
            <a:pPr/>
          </a:p>
        </p:txBody>
      </p:sp>
      <p:sp>
        <p:nvSpPr>
          <p:cNvPr id="362" name="Shape 362"/>
          <p:cNvSpPr/>
          <p:nvPr>
            <p:ph type="pic" sz="quarter" idx="17"/>
          </p:nvPr>
        </p:nvSpPr>
        <p:spPr>
          <a:xfrm>
            <a:off x="6604000" y="6426200"/>
            <a:ext cx="2806796" cy="2705100"/>
          </a:xfrm>
          <a:prstGeom prst="rect">
            <a:avLst/>
          </a:prstGeom>
        </p:spPr>
        <p:txBody>
          <a:bodyPr lIns="91439" tIns="45719" rIns="91439" bIns="45719" numCol="1" spcCol="38100"/>
          <a:lstStyle/>
          <a:p>
            <a:pPr/>
          </a:p>
        </p:txBody>
      </p:sp>
      <p:sp>
        <p:nvSpPr>
          <p:cNvPr id="363" name="Shape 363"/>
          <p:cNvSpPr/>
          <p:nvPr>
            <p:ph type="sldNum" sz="quarter" idx="2"/>
          </p:nvPr>
        </p:nvSpPr>
        <p:spPr>
          <a:xfrm>
            <a:off x="11622939"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0" showMasterPhAnim="1">
  <p:cSld name="Mixed Mosaic">
    <p:spTree>
      <p:nvGrpSpPr>
        <p:cNvPr id="1" name=""/>
        <p:cNvGrpSpPr/>
        <p:nvPr/>
      </p:nvGrpSpPr>
      <p:grpSpPr>
        <a:xfrm>
          <a:off x="0" y="0"/>
          <a:ext cx="0" cy="0"/>
          <a:chOff x="0" y="0"/>
          <a:chExt cx="0" cy="0"/>
        </a:xfrm>
      </p:grpSpPr>
      <p:sp>
        <p:nvSpPr>
          <p:cNvPr id="370" name="Shape 370"/>
          <p:cNvSpPr/>
          <p:nvPr/>
        </p:nvSpPr>
        <p:spPr>
          <a:xfrm>
            <a:off x="9575800" y="635000"/>
            <a:ext cx="2806796" cy="27051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371" name="Shape 371"/>
          <p:cNvSpPr/>
          <p:nvPr/>
        </p:nvSpPr>
        <p:spPr>
          <a:xfrm>
            <a:off x="3619500" y="635000"/>
            <a:ext cx="2806700" cy="27051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72" name="Shape 372"/>
          <p:cNvSpPr/>
          <p:nvPr/>
        </p:nvSpPr>
        <p:spPr>
          <a:xfrm>
            <a:off x="635000" y="3517900"/>
            <a:ext cx="2806700" cy="27051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73" name="Shape 373"/>
          <p:cNvSpPr/>
          <p:nvPr/>
        </p:nvSpPr>
        <p:spPr>
          <a:xfrm>
            <a:off x="6604000" y="6426200"/>
            <a:ext cx="2806700" cy="27051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374" name="Shape 374"/>
          <p:cNvSpPr/>
          <p:nvPr>
            <p:ph type="pic" sz="quarter" idx="13"/>
          </p:nvPr>
        </p:nvSpPr>
        <p:spPr>
          <a:xfrm>
            <a:off x="9575800" y="6426200"/>
            <a:ext cx="2806796" cy="2705100"/>
          </a:xfrm>
          <a:prstGeom prst="rect">
            <a:avLst/>
          </a:prstGeom>
        </p:spPr>
        <p:txBody>
          <a:bodyPr lIns="91439" tIns="45719" rIns="91439" bIns="45719" numCol="1" spcCol="38100"/>
          <a:lstStyle/>
          <a:p>
            <a:pPr/>
          </a:p>
        </p:txBody>
      </p:sp>
      <p:sp>
        <p:nvSpPr>
          <p:cNvPr id="375" name="Shape 375"/>
          <p:cNvSpPr/>
          <p:nvPr>
            <p:ph type="pic" sz="quarter" idx="14"/>
          </p:nvPr>
        </p:nvSpPr>
        <p:spPr>
          <a:xfrm>
            <a:off x="635000" y="635000"/>
            <a:ext cx="2806796" cy="2705100"/>
          </a:xfrm>
          <a:prstGeom prst="rect">
            <a:avLst/>
          </a:prstGeom>
        </p:spPr>
        <p:txBody>
          <a:bodyPr lIns="91439" tIns="45719" rIns="91439" bIns="45719" numCol="1" spcCol="38100"/>
          <a:lstStyle/>
          <a:p>
            <a:pPr/>
          </a:p>
        </p:txBody>
      </p:sp>
      <p:sp>
        <p:nvSpPr>
          <p:cNvPr id="376" name="Shape 376"/>
          <p:cNvSpPr/>
          <p:nvPr>
            <p:ph type="pic" sz="quarter" idx="15"/>
          </p:nvPr>
        </p:nvSpPr>
        <p:spPr>
          <a:xfrm>
            <a:off x="6604000" y="635000"/>
            <a:ext cx="2806700" cy="5593062"/>
          </a:xfrm>
          <a:prstGeom prst="rect">
            <a:avLst/>
          </a:prstGeom>
        </p:spPr>
        <p:txBody>
          <a:bodyPr lIns="91439" tIns="45719" rIns="91439" bIns="45719" numCol="1" spcCol="38100"/>
          <a:lstStyle/>
          <a:p>
            <a:pPr/>
          </a:p>
        </p:txBody>
      </p:sp>
      <p:sp>
        <p:nvSpPr>
          <p:cNvPr id="377" name="Shape 377"/>
          <p:cNvSpPr/>
          <p:nvPr>
            <p:ph type="pic" sz="quarter" idx="16"/>
          </p:nvPr>
        </p:nvSpPr>
        <p:spPr>
          <a:xfrm>
            <a:off x="3619500" y="3530600"/>
            <a:ext cx="2806700" cy="5593062"/>
          </a:xfrm>
          <a:prstGeom prst="rect">
            <a:avLst/>
          </a:prstGeom>
        </p:spPr>
        <p:txBody>
          <a:bodyPr lIns="91439" tIns="45719" rIns="91439" bIns="45719" numCol="1" spcCol="38100"/>
          <a:lstStyle/>
          <a:p>
            <a:pPr/>
          </a:p>
        </p:txBody>
      </p:sp>
      <p:sp>
        <p:nvSpPr>
          <p:cNvPr id="378" name="Shape 378"/>
          <p:cNvSpPr/>
          <p:nvPr>
            <p:ph type="pic" sz="quarter" idx="17"/>
          </p:nvPr>
        </p:nvSpPr>
        <p:spPr>
          <a:xfrm>
            <a:off x="9575800" y="3517900"/>
            <a:ext cx="2806796" cy="2705100"/>
          </a:xfrm>
          <a:prstGeom prst="rect">
            <a:avLst/>
          </a:prstGeom>
        </p:spPr>
        <p:txBody>
          <a:bodyPr lIns="91439" tIns="45719" rIns="91439" bIns="45719" numCol="1" spcCol="38100"/>
          <a:lstStyle/>
          <a:p>
            <a:pPr/>
          </a:p>
        </p:txBody>
      </p:sp>
      <p:sp>
        <p:nvSpPr>
          <p:cNvPr id="379" name="Shape 379"/>
          <p:cNvSpPr/>
          <p:nvPr>
            <p:ph type="pic" sz="quarter" idx="18"/>
          </p:nvPr>
        </p:nvSpPr>
        <p:spPr>
          <a:xfrm>
            <a:off x="635000" y="6426200"/>
            <a:ext cx="2806796" cy="2705100"/>
          </a:xfrm>
          <a:prstGeom prst="rect">
            <a:avLst/>
          </a:prstGeom>
        </p:spPr>
        <p:txBody>
          <a:bodyPr lIns="91439" tIns="45719" rIns="91439" bIns="45719" numCol="1" spcCol="38100"/>
          <a:lstStyle/>
          <a:p>
            <a:pPr/>
          </a:p>
        </p:txBody>
      </p:sp>
      <p:sp>
        <p:nvSpPr>
          <p:cNvPr id="380" name="Shape 380"/>
          <p:cNvSpPr/>
          <p:nvPr>
            <p:ph type="sldNum" sz="quarter" idx="2"/>
          </p:nvPr>
        </p:nvSpPr>
        <p:spPr>
          <a:xfrm>
            <a:off x="8676539" y="852805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showMasterPhAnim="1">
  <p:cSld name="Mixed Mosaic - Alternate">
    <p:spTree>
      <p:nvGrpSpPr>
        <p:cNvPr id="1" name=""/>
        <p:cNvGrpSpPr/>
        <p:nvPr/>
      </p:nvGrpSpPr>
      <p:grpSpPr>
        <a:xfrm>
          <a:off x="0" y="0"/>
          <a:ext cx="0" cy="0"/>
          <a:chOff x="0" y="0"/>
          <a:chExt cx="0" cy="0"/>
        </a:xfrm>
      </p:grpSpPr>
      <p:sp>
        <p:nvSpPr>
          <p:cNvPr id="387" name="Shape 387"/>
          <p:cNvSpPr/>
          <p:nvPr/>
        </p:nvSpPr>
        <p:spPr>
          <a:xfrm>
            <a:off x="3619500" y="635000"/>
            <a:ext cx="2806700" cy="27051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88" name="Shape 388"/>
          <p:cNvSpPr/>
          <p:nvPr/>
        </p:nvSpPr>
        <p:spPr>
          <a:xfrm>
            <a:off x="6604000" y="6426200"/>
            <a:ext cx="2806700" cy="27051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89" name="Shape 389"/>
          <p:cNvSpPr/>
          <p:nvPr/>
        </p:nvSpPr>
        <p:spPr>
          <a:xfrm>
            <a:off x="635000" y="6426200"/>
            <a:ext cx="2806700" cy="27051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390" name="Shape 390"/>
          <p:cNvSpPr/>
          <p:nvPr>
            <p:ph type="pic" sz="half" idx="13"/>
          </p:nvPr>
        </p:nvSpPr>
        <p:spPr>
          <a:xfrm>
            <a:off x="6604000" y="635000"/>
            <a:ext cx="5778500" cy="5588000"/>
          </a:xfrm>
          <a:prstGeom prst="rect">
            <a:avLst/>
          </a:prstGeom>
        </p:spPr>
        <p:txBody>
          <a:bodyPr lIns="91439" tIns="45719" rIns="91439" bIns="45719" numCol="1" spcCol="38100"/>
          <a:lstStyle/>
          <a:p>
            <a:pPr/>
          </a:p>
        </p:txBody>
      </p:sp>
      <p:sp>
        <p:nvSpPr>
          <p:cNvPr id="391" name="Shape 391"/>
          <p:cNvSpPr/>
          <p:nvPr>
            <p:ph type="pic" sz="quarter" idx="14"/>
          </p:nvPr>
        </p:nvSpPr>
        <p:spPr>
          <a:xfrm>
            <a:off x="635000" y="635000"/>
            <a:ext cx="2806796" cy="2705100"/>
          </a:xfrm>
          <a:prstGeom prst="rect">
            <a:avLst/>
          </a:prstGeom>
        </p:spPr>
        <p:txBody>
          <a:bodyPr lIns="91439" tIns="45719" rIns="91439" bIns="45719" numCol="1" spcCol="38100"/>
          <a:lstStyle/>
          <a:p>
            <a:pPr/>
          </a:p>
        </p:txBody>
      </p:sp>
      <p:sp>
        <p:nvSpPr>
          <p:cNvPr id="392" name="Shape 392"/>
          <p:cNvSpPr/>
          <p:nvPr>
            <p:ph type="pic" sz="quarter" idx="15"/>
          </p:nvPr>
        </p:nvSpPr>
        <p:spPr>
          <a:xfrm>
            <a:off x="3619500" y="3530600"/>
            <a:ext cx="2806700" cy="5593062"/>
          </a:xfrm>
          <a:prstGeom prst="rect">
            <a:avLst/>
          </a:prstGeom>
        </p:spPr>
        <p:txBody>
          <a:bodyPr lIns="91439" tIns="45719" rIns="91439" bIns="45719" numCol="1" spcCol="38100"/>
          <a:lstStyle/>
          <a:p>
            <a:pPr/>
          </a:p>
        </p:txBody>
      </p:sp>
      <p:sp>
        <p:nvSpPr>
          <p:cNvPr id="393" name="Shape 393"/>
          <p:cNvSpPr/>
          <p:nvPr>
            <p:ph type="pic" sz="quarter" idx="16"/>
          </p:nvPr>
        </p:nvSpPr>
        <p:spPr>
          <a:xfrm>
            <a:off x="635000" y="3530600"/>
            <a:ext cx="2806700" cy="2684670"/>
          </a:xfrm>
          <a:prstGeom prst="rect">
            <a:avLst/>
          </a:prstGeom>
        </p:spPr>
        <p:txBody>
          <a:bodyPr lIns="91439" tIns="45719" rIns="91439" bIns="45719" numCol="1" spcCol="38100"/>
          <a:lstStyle/>
          <a:p>
            <a:pPr/>
          </a:p>
        </p:txBody>
      </p:sp>
      <p:sp>
        <p:nvSpPr>
          <p:cNvPr id="394" name="Shape 394"/>
          <p:cNvSpPr/>
          <p:nvPr>
            <p:ph type="pic" sz="quarter" idx="17"/>
          </p:nvPr>
        </p:nvSpPr>
        <p:spPr>
          <a:xfrm>
            <a:off x="9575800" y="6426200"/>
            <a:ext cx="2806796" cy="2705100"/>
          </a:xfrm>
          <a:prstGeom prst="rect">
            <a:avLst/>
          </a:prstGeom>
        </p:spPr>
        <p:txBody>
          <a:bodyPr lIns="91439" tIns="45719" rIns="91439" bIns="45719" numCol="1" spcCol="38100"/>
          <a:lstStyle/>
          <a:p>
            <a:pPr/>
          </a:p>
        </p:txBody>
      </p:sp>
      <p:sp>
        <p:nvSpPr>
          <p:cNvPr id="395" name="Shape 395"/>
          <p:cNvSpPr/>
          <p:nvPr>
            <p:ph type="sldNum" sz="quarter" idx="2"/>
          </p:nvPr>
        </p:nvSpPr>
        <p:spPr>
          <a:xfrm>
            <a:off x="8676539" y="852805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0" showMasterPhAnim="1">
  <p:cSld name="Title, Subtitle &amp; Mosaic">
    <p:spTree>
      <p:nvGrpSpPr>
        <p:cNvPr id="1" name=""/>
        <p:cNvGrpSpPr/>
        <p:nvPr/>
      </p:nvGrpSpPr>
      <p:grpSpPr>
        <a:xfrm>
          <a:off x="0" y="0"/>
          <a:ext cx="0" cy="0"/>
          <a:chOff x="0" y="0"/>
          <a:chExt cx="0" cy="0"/>
        </a:xfrm>
      </p:grpSpPr>
      <p:sp>
        <p:nvSpPr>
          <p:cNvPr id="402" name="Shape 402"/>
          <p:cNvSpPr/>
          <p:nvPr/>
        </p:nvSpPr>
        <p:spPr>
          <a:xfrm>
            <a:off x="635000" y="635000"/>
            <a:ext cx="57912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403" name="Shape 403"/>
          <p:cNvSpPr/>
          <p:nvPr/>
        </p:nvSpPr>
        <p:spPr>
          <a:xfrm>
            <a:off x="6604000" y="3530600"/>
            <a:ext cx="2806700" cy="27051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404" name="Shape 404"/>
          <p:cNvSpPr/>
          <p:nvPr/>
        </p:nvSpPr>
        <p:spPr>
          <a:xfrm>
            <a:off x="9575800" y="6426200"/>
            <a:ext cx="2806700" cy="27051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405" name="Shape 405"/>
          <p:cNvSpPr/>
          <p:nvPr>
            <p:ph type="pic" sz="quarter" idx="13"/>
          </p:nvPr>
        </p:nvSpPr>
        <p:spPr>
          <a:xfrm>
            <a:off x="6604000" y="635000"/>
            <a:ext cx="2806796" cy="2705100"/>
          </a:xfrm>
          <a:prstGeom prst="rect">
            <a:avLst/>
          </a:prstGeom>
        </p:spPr>
        <p:txBody>
          <a:bodyPr lIns="91439" tIns="45719" rIns="91439" bIns="45719" numCol="1" spcCol="38100"/>
          <a:lstStyle/>
          <a:p>
            <a:pPr/>
          </a:p>
        </p:txBody>
      </p:sp>
      <p:sp>
        <p:nvSpPr>
          <p:cNvPr id="406" name="Shape 406"/>
          <p:cNvSpPr/>
          <p:nvPr>
            <p:ph type="pic" sz="quarter" idx="14"/>
          </p:nvPr>
        </p:nvSpPr>
        <p:spPr>
          <a:xfrm>
            <a:off x="9575800" y="3530600"/>
            <a:ext cx="2806796" cy="2705100"/>
          </a:xfrm>
          <a:prstGeom prst="rect">
            <a:avLst/>
          </a:prstGeom>
        </p:spPr>
        <p:txBody>
          <a:bodyPr lIns="91439" tIns="45719" rIns="91439" bIns="45719" numCol="1" spcCol="38100"/>
          <a:lstStyle/>
          <a:p>
            <a:pPr/>
          </a:p>
        </p:txBody>
      </p:sp>
      <p:sp>
        <p:nvSpPr>
          <p:cNvPr id="407" name="Shape 407"/>
          <p:cNvSpPr/>
          <p:nvPr>
            <p:ph type="pic" sz="quarter" idx="15"/>
          </p:nvPr>
        </p:nvSpPr>
        <p:spPr>
          <a:xfrm>
            <a:off x="9575800" y="635000"/>
            <a:ext cx="2806796" cy="2705100"/>
          </a:xfrm>
          <a:prstGeom prst="rect">
            <a:avLst/>
          </a:prstGeom>
        </p:spPr>
        <p:txBody>
          <a:bodyPr lIns="91439" tIns="45719" rIns="91439" bIns="45719" numCol="1" spcCol="38100"/>
          <a:lstStyle/>
          <a:p>
            <a:pPr/>
          </a:p>
        </p:txBody>
      </p:sp>
      <p:sp>
        <p:nvSpPr>
          <p:cNvPr id="408" name="Shape 408"/>
          <p:cNvSpPr/>
          <p:nvPr>
            <p:ph type="pic" sz="quarter" idx="16"/>
          </p:nvPr>
        </p:nvSpPr>
        <p:spPr>
          <a:xfrm>
            <a:off x="6604000" y="6426200"/>
            <a:ext cx="2806796" cy="2705100"/>
          </a:xfrm>
          <a:prstGeom prst="rect">
            <a:avLst/>
          </a:prstGeom>
        </p:spPr>
        <p:txBody>
          <a:bodyPr lIns="91439" tIns="45719" rIns="91439" bIns="45719" numCol="1" spcCol="38100"/>
          <a:lstStyle/>
          <a:p>
            <a:pPr/>
          </a:p>
        </p:txBody>
      </p:sp>
      <p:sp>
        <p:nvSpPr>
          <p:cNvPr id="409" name="Shape 409"/>
          <p:cNvSpPr/>
          <p:nvPr>
            <p:ph type="title"/>
          </p:nvPr>
        </p:nvSpPr>
        <p:spPr>
          <a:xfrm>
            <a:off x="1143000" y="2921000"/>
            <a:ext cx="4775200" cy="3898900"/>
          </a:xfrm>
          <a:prstGeom prst="rect">
            <a:avLst/>
          </a:prstGeom>
        </p:spPr>
        <p:txBody>
          <a:bodyPr/>
          <a:lstStyle/>
          <a:p>
            <a:pPr/>
            <a:r>
              <a:t>Title Text</a:t>
            </a:r>
          </a:p>
        </p:txBody>
      </p:sp>
      <p:sp>
        <p:nvSpPr>
          <p:cNvPr id="410" name="Shape 410"/>
          <p:cNvSpPr/>
          <p:nvPr>
            <p:ph type="body" sz="quarter" idx="1"/>
          </p:nvPr>
        </p:nvSpPr>
        <p:spPr>
          <a:xfrm>
            <a:off x="1143000" y="6946900"/>
            <a:ext cx="4775200" cy="1930400"/>
          </a:xfrm>
          <a:prstGeom prst="rect">
            <a:avLst/>
          </a:prstGeom>
        </p:spPr>
        <p:txBody>
          <a:bodyPr numCol="1" spcCol="38100"/>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11" name="Shape 411"/>
          <p:cNvSpPr/>
          <p:nvPr>
            <p:ph type="sldNum" sz="quarter" idx="2"/>
          </p:nvPr>
        </p:nvSpPr>
        <p:spPr>
          <a:xfrm>
            <a:off x="11607800" y="8521700"/>
            <a:ext cx="569062" cy="572110"/>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0" showMasterPhAnim="1">
  <p:cSld name="Slug">
    <p:bg>
      <p:bgPr>
        <a:solidFill>
          <a:srgbClr val="000000"/>
        </a:solidFill>
      </p:bgPr>
    </p:bg>
    <p:spTree>
      <p:nvGrpSpPr>
        <p:cNvPr id="1" name=""/>
        <p:cNvGrpSpPr/>
        <p:nvPr/>
      </p:nvGrpSpPr>
      <p:grpSpPr>
        <a:xfrm>
          <a:off x="0" y="0"/>
          <a:ext cx="0" cy="0"/>
          <a:chOff x="0" y="0"/>
          <a:chExt cx="0" cy="0"/>
        </a:xfrm>
      </p:grpSpPr>
      <p:sp>
        <p:nvSpPr>
          <p:cNvPr id="418" name="Shape 4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43" name="Shape 43"/>
          <p:cNvSpPr/>
          <p:nvPr/>
        </p:nvSpPr>
        <p:spPr>
          <a:xfrm>
            <a:off x="11645900" y="3124200"/>
            <a:ext cx="736600" cy="59944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44" name="Shape 44"/>
          <p:cNvSpPr/>
          <p:nvPr/>
        </p:nvSpPr>
        <p:spPr>
          <a:xfrm>
            <a:off x="11645900" y="635000"/>
            <a:ext cx="736600" cy="22987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45" name="Shape 45"/>
          <p:cNvSpPr/>
          <p:nvPr/>
        </p:nvSpPr>
        <p:spPr>
          <a:xfrm>
            <a:off x="647700" y="647700"/>
            <a:ext cx="10769600" cy="8458200"/>
          </a:xfrm>
          <a:prstGeom prst="rect">
            <a:avLst/>
          </a:prstGeom>
          <a:ln w="25400">
            <a:solidFill>
              <a:srgbClr val="71B4E3"/>
            </a:solidFill>
            <a:miter lim="400000"/>
          </a:ln>
        </p:spPr>
        <p:txBody>
          <a:bodyPr lIns="38100" tIns="38100" rIns="38100" bIns="38100" anchor="ctr"/>
          <a:lstStyle/>
          <a:p>
            <a:pPr>
              <a:defRPr>
                <a:solidFill>
                  <a:srgbClr val="FFFFFF"/>
                </a:solidFill>
              </a:defRPr>
            </a:pPr>
          </a:p>
        </p:txBody>
      </p:sp>
      <p:sp>
        <p:nvSpPr>
          <p:cNvPr id="46" name="Shape 46"/>
          <p:cNvSpPr/>
          <p:nvPr>
            <p:ph type="body" idx="1"/>
          </p:nvPr>
        </p:nvSpPr>
        <p:spPr>
          <a:xfrm>
            <a:off x="876300" y="876300"/>
            <a:ext cx="8674100" cy="8001000"/>
          </a:xfrm>
          <a:prstGeom prst="rect">
            <a:avLst/>
          </a:prstGeom>
        </p:spPr>
        <p:txBody>
          <a:bodyPr numCol="1" spcCol="38100" anchor="ctr"/>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54" name="Shape 54"/>
          <p:cNvSpPr/>
          <p:nvPr/>
        </p:nvSpPr>
        <p:spPr>
          <a:xfrm>
            <a:off x="11645900" y="3124200"/>
            <a:ext cx="736600" cy="59944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55" name="Shape 55"/>
          <p:cNvSpPr/>
          <p:nvPr/>
        </p:nvSpPr>
        <p:spPr>
          <a:xfrm>
            <a:off x="11645900" y="635000"/>
            <a:ext cx="736600" cy="22987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56" name="Shape 56"/>
          <p:cNvSpPr/>
          <p:nvPr/>
        </p:nvSpPr>
        <p:spPr>
          <a:xfrm>
            <a:off x="647700" y="647700"/>
            <a:ext cx="10769600" cy="8458200"/>
          </a:xfrm>
          <a:prstGeom prst="rect">
            <a:avLst/>
          </a:prstGeom>
          <a:ln w="25400">
            <a:solidFill>
              <a:srgbClr val="71B4E3"/>
            </a:solidFill>
            <a:miter lim="400000"/>
          </a:ln>
        </p:spPr>
        <p:txBody>
          <a:bodyPr lIns="38100" tIns="38100" rIns="38100" bIns="38100" anchor="ctr"/>
          <a:lstStyle/>
          <a:p>
            <a:pPr>
              <a:defRPr>
                <a:solidFill>
                  <a:srgbClr val="FFFFFF"/>
                </a:solidFill>
              </a:defRPr>
            </a:pP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a:r>
              <a:t>Title Text</a:t>
            </a:r>
          </a:p>
        </p:txBody>
      </p:sp>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72" name="Shape 72"/>
          <p:cNvSpPr/>
          <p:nvPr/>
        </p:nvSpPr>
        <p:spPr>
          <a:xfrm>
            <a:off x="3835400" y="635000"/>
            <a:ext cx="53467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73" name="Shape 73"/>
          <p:cNvSpPr/>
          <p:nvPr>
            <p:ph type="pic" sz="half" idx="13"/>
          </p:nvPr>
        </p:nvSpPr>
        <p:spPr>
          <a:xfrm>
            <a:off x="635000" y="635000"/>
            <a:ext cx="3009900" cy="8500934"/>
          </a:xfrm>
          <a:prstGeom prst="rect">
            <a:avLst/>
          </a:prstGeom>
        </p:spPr>
        <p:txBody>
          <a:bodyPr lIns="91439" tIns="45719" rIns="91439" bIns="45719" numCol="1" spcCol="38100"/>
          <a:lstStyle/>
          <a:p>
            <a:pPr/>
          </a:p>
        </p:txBody>
      </p:sp>
      <p:sp>
        <p:nvSpPr>
          <p:cNvPr id="74" name="Shape 74"/>
          <p:cNvSpPr/>
          <p:nvPr>
            <p:ph type="pic" sz="half" idx="14"/>
          </p:nvPr>
        </p:nvSpPr>
        <p:spPr>
          <a:xfrm>
            <a:off x="9372600" y="635000"/>
            <a:ext cx="3009900" cy="8500934"/>
          </a:xfrm>
          <a:prstGeom prst="rect">
            <a:avLst/>
          </a:prstGeom>
        </p:spPr>
        <p:txBody>
          <a:bodyPr lIns="91439" tIns="45719" rIns="91439" bIns="45719" numCol="1" spcCol="38100"/>
          <a:lstStyle/>
          <a:p>
            <a:pPr/>
          </a:p>
        </p:txBody>
      </p:sp>
      <p:sp>
        <p:nvSpPr>
          <p:cNvPr id="75" name="Shape 75"/>
          <p:cNvSpPr/>
          <p:nvPr>
            <p:ph type="title"/>
          </p:nvPr>
        </p:nvSpPr>
        <p:spPr>
          <a:xfrm>
            <a:off x="4140200" y="1955800"/>
            <a:ext cx="4699000" cy="5854700"/>
          </a:xfrm>
          <a:prstGeom prst="rect">
            <a:avLst/>
          </a:prstGeom>
        </p:spPr>
        <p:txBody>
          <a:bodyPr lIns="0" tIns="0" rIns="0" bIns="0" anchor="ctr"/>
          <a:lstStyle>
            <a:lvl1pPr algn="ctr">
              <a:spcBef>
                <a:spcPts val="0"/>
              </a:spcBef>
            </a:lvl1pPr>
          </a:lstStyle>
          <a:p>
            <a:pPr/>
            <a:r>
              <a:t>Title Text</a:t>
            </a:r>
          </a:p>
        </p:txBody>
      </p:sp>
      <p:sp>
        <p:nvSpPr>
          <p:cNvPr id="76" name="Shape 76"/>
          <p:cNvSpPr/>
          <p:nvPr>
            <p:ph type="sldNum" sz="quarter" idx="2"/>
          </p:nvPr>
        </p:nvSpPr>
        <p:spPr>
          <a:xfrm>
            <a:off x="6207709" y="8512809"/>
            <a:ext cx="569062" cy="572111"/>
          </a:xfrm>
          <a:prstGeom prst="rect">
            <a:avLst/>
          </a:prstGeom>
        </p:spPr>
        <p:txBody>
          <a:bodyPr/>
          <a:lstStyle>
            <a:lvl1pPr algn="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83" name="Shape 83"/>
          <p:cNvSpPr/>
          <p:nvPr/>
        </p:nvSpPr>
        <p:spPr>
          <a:xfrm>
            <a:off x="635000" y="635000"/>
            <a:ext cx="3009900" cy="84963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84" name="Shape 84"/>
          <p:cNvSpPr/>
          <p:nvPr/>
        </p:nvSpPr>
        <p:spPr>
          <a:xfrm>
            <a:off x="3835400" y="7175500"/>
            <a:ext cx="8534400" cy="19558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85" name="Shape 85"/>
          <p:cNvSpPr/>
          <p:nvPr>
            <p:ph type="pic" idx="13"/>
          </p:nvPr>
        </p:nvSpPr>
        <p:spPr>
          <a:xfrm>
            <a:off x="3835400" y="635000"/>
            <a:ext cx="8534400" cy="6339841"/>
          </a:xfrm>
          <a:prstGeom prst="rect">
            <a:avLst/>
          </a:prstGeom>
        </p:spPr>
        <p:txBody>
          <a:bodyPr lIns="91439" tIns="45719" rIns="91439" bIns="45719" numCol="1" spcCol="38100"/>
          <a:lstStyle/>
          <a:p>
            <a:pPr/>
          </a:p>
        </p:txBody>
      </p:sp>
      <p:sp>
        <p:nvSpPr>
          <p:cNvPr id="86" name="Shape 86"/>
          <p:cNvSpPr/>
          <p:nvPr>
            <p:ph type="title"/>
          </p:nvPr>
        </p:nvSpPr>
        <p:spPr>
          <a:xfrm>
            <a:off x="4025900" y="7378700"/>
            <a:ext cx="8191500" cy="1587500"/>
          </a:xfrm>
          <a:prstGeom prst="rect">
            <a:avLst/>
          </a:prstGeom>
        </p:spPr>
        <p:txBody>
          <a:bodyPr lIns="0" tIns="0" rIns="0" bIns="0" anchor="ctr"/>
          <a:lstStyle>
            <a:lvl1pPr algn="ctr"/>
          </a:lstStyle>
          <a:p>
            <a:pPr/>
            <a:r>
              <a:t>Title Text</a:t>
            </a:r>
          </a:p>
        </p:txBody>
      </p:sp>
      <p:sp>
        <p:nvSpPr>
          <p:cNvPr id="87" name="Shape 87"/>
          <p:cNvSpPr/>
          <p:nvPr>
            <p:ph type="sldNum" sz="quarter" idx="2"/>
          </p:nvPr>
        </p:nvSpPr>
        <p:spPr>
          <a:xfrm>
            <a:off x="2908300" y="8517890"/>
            <a:ext cx="569062" cy="572110"/>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94" name="Shape 94"/>
          <p:cNvSpPr/>
          <p:nvPr/>
        </p:nvSpPr>
        <p:spPr>
          <a:xfrm>
            <a:off x="635000" y="635000"/>
            <a:ext cx="5791200" cy="84963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95" name="Shape 95"/>
          <p:cNvSpPr/>
          <p:nvPr>
            <p:ph type="pic" sz="half" idx="13"/>
          </p:nvPr>
        </p:nvSpPr>
        <p:spPr>
          <a:xfrm>
            <a:off x="6604000" y="635000"/>
            <a:ext cx="5772606" cy="8496300"/>
          </a:xfrm>
          <a:prstGeom prst="rect">
            <a:avLst/>
          </a:prstGeom>
        </p:spPr>
        <p:txBody>
          <a:bodyPr lIns="91439" tIns="45719" rIns="91439" bIns="45719" numCol="1" spcCol="38100"/>
          <a:lstStyle/>
          <a:p>
            <a:pPr/>
          </a:p>
        </p:txBody>
      </p:sp>
      <p:sp>
        <p:nvSpPr>
          <p:cNvPr id="96" name="Shape 96"/>
          <p:cNvSpPr/>
          <p:nvPr>
            <p:ph type="title"/>
          </p:nvPr>
        </p:nvSpPr>
        <p:spPr>
          <a:xfrm>
            <a:off x="1143000" y="876300"/>
            <a:ext cx="4775200" cy="3111500"/>
          </a:xfrm>
          <a:prstGeom prst="rect">
            <a:avLst/>
          </a:prstGeom>
        </p:spPr>
        <p:txBody>
          <a:bodyPr/>
          <a:lstStyle/>
          <a:p>
            <a:pPr/>
            <a:r>
              <a:t>Title Text</a:t>
            </a:r>
          </a:p>
        </p:txBody>
      </p:sp>
      <p:sp>
        <p:nvSpPr>
          <p:cNvPr id="97" name="Shape 97"/>
          <p:cNvSpPr/>
          <p:nvPr>
            <p:ph type="body" sz="quarter" idx="1"/>
          </p:nvPr>
        </p:nvSpPr>
        <p:spPr>
          <a:xfrm>
            <a:off x="1143000" y="4102100"/>
            <a:ext cx="4775200" cy="4775200"/>
          </a:xfrm>
          <a:prstGeom prst="rect">
            <a:avLst/>
          </a:prstGeom>
        </p:spPr>
        <p:txBody>
          <a:bodyPr numCol="1" spcCol="38100"/>
          <a:lstStyle>
            <a:lvl1pPr marL="0" indent="0">
              <a:spcBef>
                <a:spcPts val="800"/>
              </a:spcBef>
              <a:buClrTx/>
              <a:buSzTx/>
              <a:buNone/>
              <a:tabLst>
                <a:tab pos="736600" algn="l"/>
              </a:tabLst>
              <a:defRPr>
                <a:solidFill>
                  <a:srgbClr val="FFFFFF"/>
                </a:solidFill>
              </a:defRPr>
            </a:lvl1pPr>
            <a:lvl2pPr marL="0" indent="0">
              <a:spcBef>
                <a:spcPts val="800"/>
              </a:spcBef>
              <a:buClrTx/>
              <a:buSzTx/>
              <a:buNone/>
              <a:tabLst>
                <a:tab pos="736600" algn="l"/>
              </a:tabLst>
              <a:defRPr>
                <a:solidFill>
                  <a:srgbClr val="FFFFFF"/>
                </a:solidFill>
              </a:defRPr>
            </a:lvl2pPr>
            <a:lvl3pPr marL="0" indent="0">
              <a:spcBef>
                <a:spcPts val="800"/>
              </a:spcBef>
              <a:buClrTx/>
              <a:buSzTx/>
              <a:buNone/>
              <a:tabLst>
                <a:tab pos="736600" algn="l"/>
              </a:tabLst>
              <a:defRPr>
                <a:solidFill>
                  <a:srgbClr val="FFFFFF"/>
                </a:solidFill>
              </a:defRPr>
            </a:lvl3pPr>
            <a:lvl4pPr marL="0" indent="0">
              <a:spcBef>
                <a:spcPts val="800"/>
              </a:spcBef>
              <a:buClrTx/>
              <a:buSzTx/>
              <a:buNone/>
              <a:tabLst>
                <a:tab pos="736600" algn="l"/>
              </a:tabLst>
              <a:defRPr>
                <a:solidFill>
                  <a:srgbClr val="FFFFFF"/>
                </a:solidFill>
              </a:defRPr>
            </a:lvl4pPr>
            <a:lvl5pPr marL="0" indent="0">
              <a:spcBef>
                <a:spcPts val="800"/>
              </a:spcBef>
              <a:buClrTx/>
              <a:buSzTx/>
              <a:buNone/>
              <a:tabLst>
                <a:tab pos="736600" algn="l"/>
              </a:tabLst>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98" name="Shape 98"/>
          <p:cNvSpPr/>
          <p:nvPr>
            <p:ph type="sldNum" sz="quarter" idx="2"/>
          </p:nvPr>
        </p:nvSpPr>
        <p:spPr>
          <a:xfrm>
            <a:off x="5689498" y="8521700"/>
            <a:ext cx="569062" cy="57211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 Id="rId34" Type="http://schemas.openxmlformats.org/officeDocument/2006/relationships/slideLayout" Target="../slideLayouts/slideLayout31.xml"/><Relationship Id="rId35" Type="http://schemas.openxmlformats.org/officeDocument/2006/relationships/slideLayout" Target="../slideLayouts/slideLayout32.xml"/><Relationship Id="rId36" Type="http://schemas.openxmlformats.org/officeDocument/2006/relationships/slideLayout" Target="../slideLayouts/slideLayout33.xml"/><Relationship Id="rId37" Type="http://schemas.openxmlformats.org/officeDocument/2006/relationships/slideLayout" Target="../slideLayouts/slideLayout34.xml"/><Relationship Id="rId3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635000" y="635000"/>
            <a:ext cx="9080500" cy="2298700"/>
          </a:xfrm>
          <a:prstGeom prst="rect">
            <a:avLst/>
          </a:prstGeom>
          <a:solidFill>
            <a:srgbClr val="71B4E3"/>
          </a:solidFill>
          <a:ln w="25400">
            <a:miter lim="400000"/>
          </a:ln>
        </p:spPr>
        <p:txBody>
          <a:bodyPr lIns="38100" tIns="38100" rIns="38100" bIns="38100" anchor="ctr"/>
          <a:lstStyle/>
          <a:p>
            <a:pPr>
              <a:defRPr>
                <a:solidFill>
                  <a:srgbClr val="FFFFFF"/>
                </a:solidFill>
              </a:defRPr>
            </a:pPr>
          </a:p>
        </p:txBody>
      </p:sp>
      <p:sp>
        <p:nvSpPr>
          <p:cNvPr id="3" name="Shape 3"/>
          <p:cNvSpPr/>
          <p:nvPr/>
        </p:nvSpPr>
        <p:spPr>
          <a:xfrm>
            <a:off x="9918700" y="635000"/>
            <a:ext cx="2463800" cy="2298700"/>
          </a:xfrm>
          <a:prstGeom prst="rect">
            <a:avLst/>
          </a:prstGeom>
          <a:solidFill>
            <a:srgbClr val="A3DAFE"/>
          </a:solidFill>
          <a:ln w="25400">
            <a:miter lim="400000"/>
          </a:ln>
        </p:spPr>
        <p:txBody>
          <a:bodyPr lIns="38100" tIns="38100" rIns="38100" bIns="38100" anchor="ctr"/>
          <a:lstStyle/>
          <a:p>
            <a:pPr>
              <a:defRPr>
                <a:solidFill>
                  <a:srgbClr val="FFFFFF"/>
                </a:solidFill>
              </a:defRPr>
            </a:pPr>
          </a:p>
        </p:txBody>
      </p:sp>
      <p:sp>
        <p:nvSpPr>
          <p:cNvPr id="4" name="Shape 4"/>
          <p:cNvSpPr/>
          <p:nvPr/>
        </p:nvSpPr>
        <p:spPr>
          <a:xfrm>
            <a:off x="647700" y="3149600"/>
            <a:ext cx="11709400" cy="59563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p>
        </p:txBody>
      </p:sp>
      <p:sp>
        <p:nvSpPr>
          <p:cNvPr id="5" name="Shape 5"/>
          <p:cNvSpPr/>
          <p:nvPr>
            <p:ph type="title"/>
          </p:nvPr>
        </p:nvSpPr>
        <p:spPr>
          <a:xfrm>
            <a:off x="876300" y="838200"/>
            <a:ext cx="85979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6" name="Shape 6"/>
          <p:cNvSpPr/>
          <p:nvPr>
            <p:ph type="body" idx="1"/>
          </p:nvPr>
        </p:nvSpPr>
        <p:spPr>
          <a:xfrm>
            <a:off x="876300" y="3352800"/>
            <a:ext cx="11239500" cy="552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281307"/>
          <a:lstStyle>
            <a:lvl1pPr>
              <a:buBlip>
                <a:blip r:embed="rId2"/>
              </a:buBlip>
            </a:lvl1pPr>
            <a:lvl2pPr>
              <a:buBlip>
                <a:blip r:embed="rId3"/>
              </a:buBlip>
              <a:tabLst>
                <a:tab pos="1397000" algn="l"/>
              </a:tabLst>
            </a:lvl2pPr>
            <a:lvl3pPr marL="876300" indent="-292100">
              <a:lnSpc>
                <a:spcPts val="3800"/>
              </a:lnSpc>
              <a:buBlip>
                <a:blip r:embed="rId2"/>
              </a:buBlip>
              <a:tabLst>
                <a:tab pos="1790700" algn="l"/>
              </a:tabLst>
              <a:defRPr sz="3200"/>
            </a:lvl3pPr>
            <a:lvl4pPr marL="1168400" indent="-292100">
              <a:lnSpc>
                <a:spcPts val="3800"/>
              </a:lnSpc>
              <a:buBlip>
                <a:blip r:embed="rId3"/>
              </a:buBlip>
              <a:tabLst>
                <a:tab pos="2184400" algn="l"/>
              </a:tabLst>
              <a:defRPr sz="3200"/>
            </a:lvl4pPr>
            <a:lvl5pPr marL="1460500" indent="-292100">
              <a:lnSpc>
                <a:spcPts val="3800"/>
              </a:lnSpc>
              <a:buBlip>
                <a:blip r:embed="rId2"/>
              </a:buBlip>
              <a:tabLst>
                <a:tab pos="2590800" algn="l"/>
              </a:tabLst>
              <a:defRPr sz="3200"/>
            </a:lvl5pPr>
          </a:lstStyle>
          <a:p>
            <a:pPr/>
            <a:r>
              <a:t>Body Level One</a:t>
            </a:r>
          </a:p>
          <a:p>
            <a:pPr lvl="1"/>
            <a:r>
              <a:t>Body Level Two</a:t>
            </a:r>
          </a:p>
          <a:p>
            <a:pPr lvl="2"/>
            <a:r>
              <a:t>Body Level Three</a:t>
            </a:r>
          </a:p>
          <a:p>
            <a:pPr lvl="3"/>
            <a:r>
              <a:t>Body Level Four</a:t>
            </a:r>
          </a:p>
          <a:p>
            <a:pPr lvl="4"/>
            <a:r>
              <a:t>Body Level Five</a:t>
            </a:r>
          </a:p>
        </p:txBody>
      </p:sp>
      <p:sp>
        <p:nvSpPr>
          <p:cNvPr id="7" name="Shape 7"/>
          <p:cNvSpPr/>
          <p:nvPr>
            <p:ph type="sldNum" sz="quarter" idx="2"/>
          </p:nvPr>
        </p:nvSpPr>
        <p:spPr>
          <a:xfrm>
            <a:off x="11724539" y="2269489"/>
            <a:ext cx="569062" cy="572111"/>
          </a:xfrm>
          <a:prstGeom prst="rect">
            <a:avLst/>
          </a:prstGeom>
          <a:ln w="12700">
            <a:miter lim="400000"/>
          </a:ln>
        </p:spPr>
        <p:txBody>
          <a:bodyPr wrap="none" lIns="38100" tIns="38100" rIns="38100" bIns="38100">
            <a:spAutoFit/>
          </a:bodyPr>
          <a:lstStyle>
            <a:lvl1pPr algn="r">
              <a:lnSpc>
                <a:spcPts val="4000"/>
              </a:lnSpc>
              <a:defRPr sz="3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Lst>
  <p:transition xmlns:p14="http://schemas.microsoft.com/office/powerpoint/2010/main" spd="med" advClick="1"/>
  <p:txStyles>
    <p:titleStyle>
      <a:lvl1pPr marL="0" marR="0" indent="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1pPr>
      <a:lvl2pPr marL="0" marR="0" indent="22860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2pPr>
      <a:lvl3pPr marL="0" marR="0" indent="45720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3pPr>
      <a:lvl4pPr marL="0" marR="0" indent="68580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4pPr>
      <a:lvl5pPr marL="0" marR="0" indent="91440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5pPr>
      <a:lvl6pPr marL="0" marR="0" indent="114300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6pPr>
      <a:lvl7pPr marL="0" marR="0" indent="137160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7pPr>
      <a:lvl8pPr marL="0" marR="0" indent="160020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8pPr>
      <a:lvl9pPr marL="0" marR="0" indent="1828800" algn="l" defTabSz="469900" rtl="0" latinLnBrk="0">
        <a:lnSpc>
          <a:spcPts val="8400"/>
        </a:lnSpc>
        <a:spcBef>
          <a:spcPts val="200"/>
        </a:spcBef>
        <a:spcAft>
          <a:spcPts val="0"/>
        </a:spcAft>
        <a:buClrTx/>
        <a:buSzTx/>
        <a:buFontTx/>
        <a:buNone/>
        <a:tabLst>
          <a:tab pos="1219200" algn="l"/>
        </a:tabLst>
        <a:defRPr b="0" baseline="0" cap="none" i="0" spc="0" strike="noStrike" sz="7000" u="none">
          <a:ln>
            <a:noFill/>
          </a:ln>
          <a:solidFill>
            <a:srgbClr val="FFFFFF"/>
          </a:solidFill>
          <a:uFillTx/>
          <a:latin typeface="+mj-lt"/>
          <a:ea typeface="+mj-ea"/>
          <a:cs typeface="+mj-cs"/>
          <a:sym typeface="Helvetica Neue Light"/>
        </a:defRPr>
      </a:lvl9pPr>
    </p:titleStyle>
    <p:bodyStyle>
      <a:lvl1pPr marL="292100" marR="0" indent="-292100"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1pPr>
      <a:lvl2pPr marL="584200" marR="0" indent="-292100"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2pPr>
      <a:lvl3pPr marL="894556" marR="0" indent="-310356"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3pPr>
      <a:lvl4pPr marL="1186656" marR="0" indent="-310356"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4pPr>
      <a:lvl5pPr marL="1478756" marR="0" indent="-310356"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5pPr>
      <a:lvl6pPr marL="1770856" marR="0" indent="-310356"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6pPr>
      <a:lvl7pPr marL="2062956" marR="0" indent="-310356"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7pPr>
      <a:lvl8pPr marL="2355056" marR="0" indent="-310356"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8pPr>
      <a:lvl9pPr marL="2647156" marR="0" indent="-310356" algn="l" defTabSz="469900" rtl="0" latinLnBrk="0">
        <a:lnSpc>
          <a:spcPts val="4000"/>
        </a:lnSpc>
        <a:spcBef>
          <a:spcPts val="1400"/>
        </a:spcBef>
        <a:spcAft>
          <a:spcPts val="0"/>
        </a:spcAft>
        <a:buClr>
          <a:srgbClr val="000000"/>
        </a:buClr>
        <a:buSzPct val="60000"/>
        <a:buFontTx/>
        <a:buBlip>
          <a:blip r:embed="rId2"/>
        </a:buBlip>
        <a:tabLst>
          <a:tab pos="990600" algn="l"/>
        </a:tabLst>
        <a:defRPr b="0" baseline="0" cap="none" i="0" spc="0" strike="noStrike" sz="3400" u="none">
          <a:ln>
            <a:noFill/>
          </a:ln>
          <a:solidFill>
            <a:srgbClr val="616161"/>
          </a:solidFill>
          <a:uFillTx/>
          <a:latin typeface="+mn-lt"/>
          <a:ea typeface="+mn-ea"/>
          <a:cs typeface="+mn-cs"/>
          <a:sym typeface="Helvetica Neue"/>
        </a:defRPr>
      </a:lvl9pPr>
    </p:bodyStyle>
    <p:otherStyle>
      <a:lvl1pPr marL="0" marR="0" indent="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1pPr>
      <a:lvl2pPr marL="0" marR="0" indent="22860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2pPr>
      <a:lvl3pPr marL="0" marR="0" indent="45720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3pPr>
      <a:lvl4pPr marL="0" marR="0" indent="68580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4pPr>
      <a:lvl5pPr marL="0" marR="0" indent="91440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5pPr>
      <a:lvl6pPr marL="0" marR="0" indent="114300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6pPr>
      <a:lvl7pPr marL="0" marR="0" indent="137160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7pPr>
      <a:lvl8pPr marL="0" marR="0" indent="160020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8pPr>
      <a:lvl9pPr marL="0" marR="0" indent="1828800" algn="r" defTabSz="469900" latinLnBrk="0">
        <a:lnSpc>
          <a:spcPts val="4000"/>
        </a:lnSpc>
        <a:spcBef>
          <a:spcPts val="0"/>
        </a:spcBef>
        <a:spcAft>
          <a:spcPts val="0"/>
        </a:spcAft>
        <a:buClrTx/>
        <a:buSzTx/>
        <a:buFontTx/>
        <a:buNone/>
        <a:tabLst>
          <a:tab pos="1079500" algn="l"/>
        </a:tabLst>
        <a:defRPr b="0" baseline="0" cap="none" i="0" spc="0" strike="noStrike" sz="3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 Id="rId3"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 Id="rId3" Type="http://schemas.openxmlformats.org/officeDocument/2006/relationships/image" Target="../media/image2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6.png"/><Relationship Id="rId3" Type="http://schemas.openxmlformats.org/officeDocument/2006/relationships/image" Target="../media/image27.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 Id="rId3" Type="http://schemas.openxmlformats.org/officeDocument/2006/relationships/image" Target="../media/image29.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jpeg"/><Relationship Id="rId3"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png"/><Relationship Id="rId3"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 Id="rId3" Type="http://schemas.openxmlformats.org/officeDocument/2006/relationships/image" Target="../media/image3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2.png"/><Relationship Id="rId3" Type="http://schemas.openxmlformats.org/officeDocument/2006/relationships/image" Target="../media/image1.png"/><Relationship Id="rId4" Type="http://schemas.openxmlformats.org/officeDocument/2006/relationships/image" Target="../media/image3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5.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ph type="ctrTitle"/>
          </p:nvPr>
        </p:nvSpPr>
        <p:spPr>
          <a:xfrm>
            <a:off x="9232900" y="723900"/>
            <a:ext cx="3086100" cy="4864100"/>
          </a:xfrm>
          <a:prstGeom prst="rect">
            <a:avLst/>
          </a:prstGeom>
        </p:spPr>
        <p:txBody>
          <a:bodyPr/>
          <a:lstStyle/>
          <a:p>
            <a:pPr>
              <a:lnSpc>
                <a:spcPts val="3300"/>
              </a:lnSpc>
              <a:defRPr sz="2800"/>
            </a:pPr>
          </a:p>
          <a:p>
            <a:pPr>
              <a:lnSpc>
                <a:spcPts val="3300"/>
              </a:lnSpc>
              <a:defRPr sz="2800"/>
            </a:pPr>
            <a:r>
              <a:t>BIO3030 BIO8041</a:t>
            </a:r>
          </a:p>
          <a:p>
            <a:pPr>
              <a:lnSpc>
                <a:spcPts val="3300"/>
              </a:lnSpc>
              <a:defRPr sz="2800"/>
            </a:pPr>
          </a:p>
          <a:p>
            <a:pPr>
              <a:lnSpc>
                <a:spcPts val="3300"/>
              </a:lnSpc>
              <a:defRPr i="1" sz="2800">
                <a:latin typeface="+mn-lt"/>
                <a:ea typeface="+mn-ea"/>
                <a:cs typeface="+mn-cs"/>
                <a:sym typeface="Helvetica Neue"/>
              </a:defRPr>
            </a:pPr>
            <a:r>
              <a:t>Genomic approaches to natural product discovery</a:t>
            </a:r>
          </a:p>
        </p:txBody>
      </p:sp>
      <p:sp>
        <p:nvSpPr>
          <p:cNvPr id="428" name="Shape 428"/>
          <p:cNvSpPr/>
          <p:nvPr/>
        </p:nvSpPr>
        <p:spPr>
          <a:xfrm>
            <a:off x="685800" y="7315200"/>
            <a:ext cx="3086100" cy="800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9" defTabSz="330200">
              <a:lnSpc>
                <a:spcPts val="4300"/>
              </a:lnSpc>
              <a:spcBef>
                <a:spcPts val="600"/>
              </a:spcBef>
              <a:buClr>
                <a:srgbClr val="9B9B9B"/>
              </a:buClr>
              <a:buFont typeface="Arial"/>
              <a:tabLst>
                <a:tab pos="520700" algn="l"/>
              </a:tabLst>
              <a:defRPr sz="3600">
                <a:solidFill>
                  <a:srgbClr val="FFFFFF"/>
                </a:solidFill>
                <a:uFill>
                  <a:solidFill>
                    <a:srgbClr val="9B9B9B"/>
                  </a:solidFill>
                </a:uFill>
              </a:defRPr>
            </a:lvl1pPr>
          </a:lstStyle>
          <a:p>
            <a:pPr/>
            <a:r>
              <a:t>Jem Stach</a:t>
            </a:r>
          </a:p>
        </p:txBody>
      </p:sp>
      <p:sp>
        <p:nvSpPr>
          <p:cNvPr id="429" name="Shape 429"/>
          <p:cNvSpPr/>
          <p:nvPr/>
        </p:nvSpPr>
        <p:spPr>
          <a:xfrm>
            <a:off x="1066800" y="2425700"/>
            <a:ext cx="7213600" cy="4889500"/>
          </a:xfrm>
          <a:prstGeom prst="rect">
            <a:avLst/>
          </a:prstGeom>
          <a:ln w="12700">
            <a:miter lim="400000"/>
          </a:ln>
          <a:extLst>
            <a:ext uri="{C572A759-6A51-4108-AA02-DFA0A04FC94B}">
              <ma14:wrappingTextBoxFlag xmlns:ma14="http://schemas.microsoft.com/office/mac/drawingml/2011/main" val="1"/>
            </a:ext>
          </a:extLst>
        </p:spPr>
        <p:txBody>
          <a:bodyPr lIns="63500" tIns="63500" rIns="63500" bIns="63500" anchor="b"/>
          <a:lstStyle>
            <a:lvl1pPr algn="l" defTabSz="406400">
              <a:lnSpc>
                <a:spcPts val="7600"/>
              </a:lnSpc>
              <a:spcBef>
                <a:spcPts val="200"/>
              </a:spcBef>
              <a:tabLst>
                <a:tab pos="1092200" algn="l"/>
              </a:tabLst>
              <a:defRPr sz="6400">
                <a:solidFill>
                  <a:srgbClr val="FFFFFF"/>
                </a:solidFill>
                <a:latin typeface="+mj-lt"/>
                <a:ea typeface="+mj-ea"/>
                <a:cs typeface="+mj-cs"/>
                <a:sym typeface="Helvetica Neue Light"/>
              </a:defRPr>
            </a:lvl1pPr>
          </a:lstStyle>
          <a:p>
            <a:pPr/>
            <a:r>
              <a:t>Antimicrobial discovery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Shape 485"/>
          <p:cNvSpPr/>
          <p:nvPr>
            <p:ph type="title"/>
          </p:nvPr>
        </p:nvSpPr>
        <p:spPr>
          <a:prstGeom prst="rect">
            <a:avLst/>
          </a:prstGeom>
        </p:spPr>
        <p:txBody>
          <a:bodyPr/>
          <a:lstStyle/>
          <a:p>
            <a:pPr/>
            <a:r>
              <a:t>Structural diversity</a:t>
            </a:r>
          </a:p>
        </p:txBody>
      </p:sp>
      <p:pic>
        <p:nvPicPr>
          <p:cNvPr id="486" name="units.png"/>
          <p:cNvPicPr>
            <a:picLocks noChangeAspect="1"/>
          </p:cNvPicPr>
          <p:nvPr/>
        </p:nvPicPr>
        <p:blipFill>
          <a:blip r:embed="rId2">
            <a:extLst/>
          </a:blip>
          <a:stretch>
            <a:fillRect/>
          </a:stretch>
        </p:blipFill>
        <p:spPr>
          <a:xfrm>
            <a:off x="990600" y="3365500"/>
            <a:ext cx="6617669" cy="4140200"/>
          </a:xfrm>
          <a:prstGeom prst="rect">
            <a:avLst/>
          </a:prstGeom>
          <a:ln w="12700">
            <a:miter lim="400000"/>
          </a:ln>
        </p:spPr>
      </p:pic>
      <p:sp>
        <p:nvSpPr>
          <p:cNvPr id="487" name="Shape 487"/>
          <p:cNvSpPr/>
          <p:nvPr/>
        </p:nvSpPr>
        <p:spPr>
          <a:xfrm>
            <a:off x="7645400" y="3302000"/>
            <a:ext cx="4457700" cy="53721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a:lnSpc>
                <a:spcPts val="3300"/>
              </a:lnSpc>
              <a:spcBef>
                <a:spcPts val="200"/>
              </a:spcBef>
              <a:tabLst>
                <a:tab pos="1219200" algn="l"/>
              </a:tabLst>
              <a:defRPr sz="2800">
                <a:latin typeface="+mj-lt"/>
                <a:ea typeface="+mj-ea"/>
                <a:cs typeface="+mj-cs"/>
                <a:sym typeface="Helvetica Neue Light"/>
              </a:defRPr>
            </a:pPr>
            <a:r>
              <a:t>PKS can load and extend using a diversity of acyl subunits - combined with different levels of keto reduction, the structural diversity space of polyketides is vast. Similar for NRPS that can use both proteogenic and non-proteogenic amino acids.</a:t>
            </a:r>
          </a:p>
          <a:p>
            <a:pPr algn="l">
              <a:lnSpc>
                <a:spcPts val="3100"/>
              </a:lnSpc>
              <a:spcBef>
                <a:spcPts val="200"/>
              </a:spcBef>
              <a:tabLst>
                <a:tab pos="1219200" algn="l"/>
              </a:tabLst>
              <a:defRPr sz="2600">
                <a:latin typeface="+mj-lt"/>
                <a:ea typeface="+mj-ea"/>
                <a:cs typeface="+mj-cs"/>
                <a:sym typeface="Helvetica Neue Light"/>
              </a:defRPr>
            </a:pPr>
          </a:p>
          <a:p>
            <a:pPr algn="l">
              <a:lnSpc>
                <a:spcPts val="3100"/>
              </a:lnSpc>
              <a:spcBef>
                <a:spcPts val="200"/>
              </a:spcBef>
              <a:tabLst>
                <a:tab pos="1219200" algn="l"/>
              </a:tabLst>
              <a:defRPr sz="2600">
                <a:latin typeface="+mj-lt"/>
                <a:ea typeface="+mj-ea"/>
                <a:cs typeface="+mj-cs"/>
                <a:sym typeface="Helvetica Neue Light"/>
              </a:defRPr>
            </a:pPr>
            <a:r>
              <a:t>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Shape 489"/>
          <p:cNvSpPr/>
          <p:nvPr>
            <p:ph type="title"/>
          </p:nvPr>
        </p:nvSpPr>
        <p:spPr>
          <a:prstGeom prst="rect">
            <a:avLst/>
          </a:prstGeom>
        </p:spPr>
        <p:txBody>
          <a:bodyPr/>
          <a:lstStyle/>
          <a:p>
            <a:pPr/>
            <a:r>
              <a:t>Clusters</a:t>
            </a:r>
          </a:p>
        </p:txBody>
      </p:sp>
      <p:pic>
        <p:nvPicPr>
          <p:cNvPr id="490" name="clust1.jpg"/>
          <p:cNvPicPr>
            <a:picLocks noChangeAspect="1"/>
          </p:cNvPicPr>
          <p:nvPr/>
        </p:nvPicPr>
        <p:blipFill>
          <a:blip r:embed="rId2">
            <a:extLst/>
          </a:blip>
          <a:stretch>
            <a:fillRect/>
          </a:stretch>
        </p:blipFill>
        <p:spPr>
          <a:xfrm>
            <a:off x="1371600" y="3810000"/>
            <a:ext cx="10528300" cy="4616413"/>
          </a:xfrm>
          <a:prstGeom prst="rect">
            <a:avLst/>
          </a:prstGeom>
          <a:ln w="12700">
            <a:miter lim="400000"/>
          </a:ln>
        </p:spPr>
      </p:pic>
      <p:pic>
        <p:nvPicPr>
          <p:cNvPr id="491" name="clust2.jpg"/>
          <p:cNvPicPr>
            <a:picLocks noChangeAspect="1"/>
          </p:cNvPicPr>
          <p:nvPr/>
        </p:nvPicPr>
        <p:blipFill>
          <a:blip r:embed="rId3">
            <a:extLst/>
          </a:blip>
          <a:stretch>
            <a:fillRect/>
          </a:stretch>
        </p:blipFill>
        <p:spPr>
          <a:xfrm>
            <a:off x="850900" y="3619500"/>
            <a:ext cx="11424771" cy="4737100"/>
          </a:xfrm>
          <a:prstGeom prst="rect">
            <a:avLst/>
          </a:prstGeom>
          <a:ln w="12700">
            <a:miter lim="400000"/>
          </a:ln>
        </p:spPr>
      </p:pic>
      <p:pic>
        <p:nvPicPr>
          <p:cNvPr id="492" name="clust3.jpg"/>
          <p:cNvPicPr>
            <a:picLocks noChangeAspect="1"/>
          </p:cNvPicPr>
          <p:nvPr/>
        </p:nvPicPr>
        <p:blipFill>
          <a:blip r:embed="rId4">
            <a:extLst/>
          </a:blip>
          <a:stretch>
            <a:fillRect/>
          </a:stretch>
        </p:blipFill>
        <p:spPr>
          <a:xfrm>
            <a:off x="990600" y="3721100"/>
            <a:ext cx="11010900" cy="479108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1000" fill="hold"/>
                                        <p:tgtEl>
                                          <p:spTgt spid="490"/>
                                        </p:tgtEl>
                                      </p:cBhvr>
                                    </p:animEffect>
                                    <p:set>
                                      <p:cBhvr>
                                        <p:cTn id="7" fill="hold">
                                          <p:stCondLst>
                                            <p:cond delay="999"/>
                                          </p:stCondLst>
                                        </p:cTn>
                                        <p:tgtEl>
                                          <p:spTgt spid="490"/>
                                        </p:tgtEl>
                                        <p:attrNameLst>
                                          <p:attrName>style.visibility</p:attrName>
                                        </p:attrNameLst>
                                      </p:cBhvr>
                                      <p:to>
                                        <p:strVal val="hidden"/>
                                      </p:to>
                                    </p:set>
                                  </p:childTnLst>
                                </p:cTn>
                              </p:par>
                            </p:childTnLst>
                          </p:cTn>
                        </p:par>
                        <p:par>
                          <p:cTn id="8" fill="hold">
                            <p:stCondLst>
                              <p:cond delay="1000"/>
                            </p:stCondLst>
                            <p:childTnLst>
                              <p:par>
                                <p:cTn id="9" presetClass="entr" nodeType="afterEffect" presetSubtype="8" presetID="22" grpId="2" fill="hold">
                                  <p:stCondLst>
                                    <p:cond delay="0"/>
                                  </p:stCondLst>
                                  <p:iterate type="el" backwards="0">
                                    <p:tmAbs val="0"/>
                                  </p:iterate>
                                  <p:childTnLst>
                                    <p:set>
                                      <p:cBhvr>
                                        <p:cTn id="10" fill="hold"/>
                                        <p:tgtEl>
                                          <p:spTgt spid="491"/>
                                        </p:tgtEl>
                                        <p:attrNameLst>
                                          <p:attrName>style.visibility</p:attrName>
                                        </p:attrNameLst>
                                      </p:cBhvr>
                                      <p:to>
                                        <p:strVal val="visible"/>
                                      </p:to>
                                    </p:set>
                                    <p:animEffect filter="wipe(left)" transition="in">
                                      <p:cBhvr>
                                        <p:cTn id="11" dur="1000"/>
                                        <p:tgtEl>
                                          <p:spTgt spid="491"/>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Subtype="8" presetID="22" grpId="3" fill="hold">
                                  <p:stCondLst>
                                    <p:cond delay="0"/>
                                  </p:stCondLst>
                                  <p:iterate type="el" backwards="0">
                                    <p:tmAbs val="0"/>
                                  </p:iterate>
                                  <p:childTnLst>
                                    <p:animEffect filter="wipe(left)" transition="out">
                                      <p:cBhvr>
                                        <p:cTn id="15" dur="1000" fill="hold"/>
                                        <p:tgtEl>
                                          <p:spTgt spid="491"/>
                                        </p:tgtEl>
                                      </p:cBhvr>
                                    </p:animEffect>
                                    <p:set>
                                      <p:cBhvr>
                                        <p:cTn id="16" fill="hold">
                                          <p:stCondLst>
                                            <p:cond delay="999"/>
                                          </p:stCondLst>
                                        </p:cTn>
                                        <p:tgtEl>
                                          <p:spTgt spid="491"/>
                                        </p:tgtEl>
                                        <p:attrNameLst>
                                          <p:attrName>style.visibility</p:attrName>
                                        </p:attrNameLst>
                                      </p:cBhvr>
                                      <p:to>
                                        <p:strVal val="hidden"/>
                                      </p:to>
                                    </p:set>
                                  </p:childTnLst>
                                </p:cTn>
                              </p:par>
                            </p:childTnLst>
                          </p:cTn>
                        </p:par>
                        <p:par>
                          <p:cTn id="17" fill="hold">
                            <p:stCondLst>
                              <p:cond delay="1000"/>
                            </p:stCondLst>
                            <p:childTnLst>
                              <p:par>
                                <p:cTn id="18" presetClass="entr" nodeType="afterEffect" presetSubtype="8" presetID="22" grpId="4" fill="hold">
                                  <p:stCondLst>
                                    <p:cond delay="0"/>
                                  </p:stCondLst>
                                  <p:iterate type="el" backwards="0">
                                    <p:tmAbs val="0"/>
                                  </p:iterate>
                                  <p:childTnLst>
                                    <p:set>
                                      <p:cBhvr>
                                        <p:cTn id="19" fill="hold"/>
                                        <p:tgtEl>
                                          <p:spTgt spid="492"/>
                                        </p:tgtEl>
                                        <p:attrNameLst>
                                          <p:attrName>style.visibility</p:attrName>
                                        </p:attrNameLst>
                                      </p:cBhvr>
                                      <p:to>
                                        <p:strVal val="visible"/>
                                      </p:to>
                                    </p:set>
                                    <p:animEffect filter="wipe(left)" transition="in">
                                      <p:cBhvr>
                                        <p:cTn id="20" dur="10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1"/>
      <p:bldP build="whole" bldLvl="1" animBg="1" rev="0" advAuto="0" spid="491" grpId="2"/>
      <p:bldP build="whole" bldLvl="1" animBg="1" rev="0" advAuto="0" spid="491" grpId="3"/>
      <p:bldP build="whole" bldLvl="1" animBg="1" rev="0" advAuto="0" spid="492" grpId="4"/>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title"/>
          </p:nvPr>
        </p:nvSpPr>
        <p:spPr>
          <a:prstGeom prst="rect">
            <a:avLst/>
          </a:prstGeom>
        </p:spPr>
        <p:txBody>
          <a:bodyPr/>
          <a:lstStyle/>
          <a:p>
            <a:pPr/>
            <a:r>
              <a:t>Prediction of structure</a:t>
            </a:r>
          </a:p>
        </p:txBody>
      </p:sp>
      <p:pic>
        <p:nvPicPr>
          <p:cNvPr id="495" name="0.jpg"/>
          <p:cNvPicPr>
            <a:picLocks noChangeAspect="1"/>
          </p:cNvPicPr>
          <p:nvPr/>
        </p:nvPicPr>
        <p:blipFill>
          <a:blip r:embed="rId2">
            <a:extLst/>
          </a:blip>
          <a:srcRect l="0" t="0" r="0" b="7317"/>
          <a:stretch>
            <a:fillRect/>
          </a:stretch>
        </p:blipFill>
        <p:spPr>
          <a:xfrm>
            <a:off x="850900" y="3352800"/>
            <a:ext cx="8128000" cy="3378200"/>
          </a:xfrm>
          <a:prstGeom prst="rect">
            <a:avLst/>
          </a:prstGeom>
          <a:ln w="12700">
            <a:miter lim="400000"/>
          </a:ln>
        </p:spPr>
      </p:pic>
      <p:sp>
        <p:nvSpPr>
          <p:cNvPr id="496" name="Shape 496"/>
          <p:cNvSpPr/>
          <p:nvPr/>
        </p:nvSpPr>
        <p:spPr>
          <a:xfrm>
            <a:off x="876300" y="6896100"/>
            <a:ext cx="11252200" cy="23241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lnSpc>
                <a:spcPts val="3300"/>
              </a:lnSpc>
              <a:spcBef>
                <a:spcPts val="200"/>
              </a:spcBef>
              <a:tabLst>
                <a:tab pos="1219200" algn="l"/>
              </a:tabLst>
              <a:defRPr sz="2800"/>
            </a:lvl1pPr>
          </a:lstStyle>
          <a:p>
            <a:pPr/>
            <a:r>
              <a:t>It is possible to predict which acyl or amino acid units will be selected to be incorporated into the natural product. The molecular logic defines the order in which these units will be joined together - it is possible to predict the approximate structure of the compound that will be synthesized by a PKS or NRPS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8" name="Shape 498"/>
          <p:cNvSpPr/>
          <p:nvPr>
            <p:ph type="title"/>
          </p:nvPr>
        </p:nvSpPr>
        <p:spPr>
          <a:prstGeom prst="rect">
            <a:avLst/>
          </a:prstGeom>
        </p:spPr>
        <p:txBody>
          <a:bodyPr/>
          <a:lstStyle/>
          <a:p>
            <a:pPr/>
            <a:r>
              <a:t>Summary part 1</a:t>
            </a:r>
          </a:p>
        </p:txBody>
      </p:sp>
      <p:sp>
        <p:nvSpPr>
          <p:cNvPr id="499" name="Shape 499"/>
          <p:cNvSpPr/>
          <p:nvPr>
            <p:ph type="body" idx="1"/>
          </p:nvPr>
        </p:nvSpPr>
        <p:spPr>
          <a:prstGeom prst="rect">
            <a:avLst/>
          </a:prstGeom>
        </p:spPr>
        <p:txBody>
          <a:bodyPr/>
          <a:lstStyle/>
          <a:p>
            <a:pPr>
              <a:buBlip>
                <a:blip r:embed="rId2"/>
              </a:buBlip>
            </a:pPr>
            <a:r>
              <a:t>Genomes of natural product producing bacteria have the ability to produce more compounds than are seen in standard fermentation.</a:t>
            </a:r>
          </a:p>
          <a:p>
            <a:pPr>
              <a:buBlip>
                <a:blip r:embed="rId2"/>
              </a:buBlip>
            </a:pPr>
            <a:r>
              <a:t>Natural product compounds are mainly synthesized by PKS and NRPS enzymes</a:t>
            </a:r>
          </a:p>
          <a:p>
            <a:pPr>
              <a:buBlip>
                <a:blip r:embed="rId2"/>
              </a:buBlip>
            </a:pPr>
            <a:r>
              <a:t>These enzymes are often large multi-functional enzymes</a:t>
            </a:r>
          </a:p>
          <a:p>
            <a:pPr>
              <a:buBlip>
                <a:blip r:embed="rId2"/>
              </a:buBlip>
            </a:pPr>
            <a:r>
              <a:t>It is possible to predict the structure of a compound from the sequence of its NRPS or PKS gene cluster.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1" name="droppedImage.png"/>
          <p:cNvPicPr>
            <a:picLocks noChangeAspect="1"/>
          </p:cNvPicPr>
          <p:nvPr>
            <p:ph type="pic" idx="13"/>
          </p:nvPr>
        </p:nvPicPr>
        <p:blipFill>
          <a:blip r:embed="rId2">
            <a:extLst/>
          </a:blip>
          <a:srcRect l="27173" t="0" r="27114" b="98"/>
          <a:stretch>
            <a:fillRect/>
          </a:stretch>
        </p:blipFill>
        <p:spPr>
          <a:xfrm>
            <a:off x="7932317" y="3136900"/>
            <a:ext cx="4435047" cy="5988522"/>
          </a:xfrm>
          <a:prstGeom prst="rect">
            <a:avLst/>
          </a:prstGeom>
        </p:spPr>
      </p:pic>
      <p:sp>
        <p:nvSpPr>
          <p:cNvPr id="502" name="Shape 502"/>
          <p:cNvSpPr/>
          <p:nvPr>
            <p:ph type="title"/>
          </p:nvPr>
        </p:nvSpPr>
        <p:spPr>
          <a:prstGeom prst="rect">
            <a:avLst/>
          </a:prstGeom>
        </p:spPr>
        <p:txBody>
          <a:bodyPr/>
          <a:lstStyle>
            <a:lvl1pPr>
              <a:lnSpc>
                <a:spcPts val="7600"/>
              </a:lnSpc>
              <a:defRPr sz="6400"/>
            </a:lvl1pPr>
          </a:lstStyle>
          <a:p>
            <a:pPr/>
            <a:r>
              <a:t>Genome mining part 1</a:t>
            </a:r>
          </a:p>
        </p:txBody>
      </p:sp>
      <p:sp>
        <p:nvSpPr>
          <p:cNvPr id="503" name="Shape 503"/>
          <p:cNvSpPr/>
          <p:nvPr>
            <p:ph type="body" sz="half" idx="1"/>
          </p:nvPr>
        </p:nvSpPr>
        <p:spPr>
          <a:prstGeom prst="rect">
            <a:avLst/>
          </a:prstGeom>
        </p:spPr>
        <p:txBody>
          <a:bodyPr/>
          <a:lstStyle/>
          <a:p>
            <a:pPr marL="257735" indent="-257735">
              <a:lnSpc>
                <a:spcPts val="3600"/>
              </a:lnSpc>
              <a:buBlip>
                <a:blip r:embed="rId3"/>
              </a:buBlip>
              <a:defRPr sz="3000"/>
            </a:pPr>
            <a:r>
              <a:t>1. Predict the structure of compound that will be produced from a cryptic gene cluster</a:t>
            </a:r>
          </a:p>
          <a:p>
            <a:pPr marL="257735" indent="-257735">
              <a:lnSpc>
                <a:spcPts val="3600"/>
              </a:lnSpc>
              <a:buBlip>
                <a:blip r:embed="rId3"/>
              </a:buBlip>
              <a:defRPr sz="3000"/>
            </a:pPr>
            <a:r>
              <a:t>2. Predict chemical and physical properties from structure</a:t>
            </a:r>
          </a:p>
          <a:p>
            <a:pPr marL="257735" indent="-257735">
              <a:lnSpc>
                <a:spcPts val="3600"/>
              </a:lnSpc>
              <a:buBlip>
                <a:blip r:embed="rId3"/>
              </a:buBlip>
              <a:defRPr sz="3000"/>
            </a:pPr>
            <a:r>
              <a:t>3. Use the information to induce production of compound and/or identify the conditions in which it is produced.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50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3"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5" name="challis.png"/>
          <p:cNvPicPr>
            <a:picLocks noChangeAspect="1"/>
          </p:cNvPicPr>
          <p:nvPr>
            <p:ph type="pic" idx="13"/>
          </p:nvPr>
        </p:nvPicPr>
        <p:blipFill>
          <a:blip r:embed="rId2">
            <a:extLst/>
          </a:blip>
          <a:srcRect l="0" t="2835" r="0" b="2801"/>
          <a:stretch>
            <a:fillRect/>
          </a:stretch>
        </p:blipFill>
        <p:spPr>
          <a:prstGeom prst="rect">
            <a:avLst/>
          </a:prstGeom>
        </p:spPr>
      </p:pic>
      <p:sp>
        <p:nvSpPr>
          <p:cNvPr id="506" name="Shape 506"/>
          <p:cNvSpPr/>
          <p:nvPr>
            <p:ph type="title"/>
          </p:nvPr>
        </p:nvSpPr>
        <p:spPr>
          <a:prstGeom prst="rect">
            <a:avLst/>
          </a:prstGeom>
        </p:spPr>
        <p:txBody>
          <a:bodyPr/>
          <a:lstStyle>
            <a:lvl1pPr>
              <a:lnSpc>
                <a:spcPts val="7600"/>
              </a:lnSpc>
              <a:defRPr sz="6400"/>
            </a:lvl1pPr>
          </a:lstStyle>
          <a:p>
            <a:pPr/>
            <a:r>
              <a:t>Genome mining part 2</a:t>
            </a:r>
          </a:p>
        </p:txBody>
      </p:sp>
      <p:sp>
        <p:nvSpPr>
          <p:cNvPr id="507" name="Shape 507"/>
          <p:cNvSpPr/>
          <p:nvPr/>
        </p:nvSpPr>
        <p:spPr>
          <a:xfrm>
            <a:off x="647700" y="685800"/>
            <a:ext cx="2997200" cy="896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spcBef>
                <a:spcPts val="800"/>
              </a:spcBef>
              <a:tabLst>
                <a:tab pos="736600" algn="l"/>
              </a:tabLst>
              <a:defRPr>
                <a:solidFill>
                  <a:srgbClr val="FFFFFF"/>
                </a:solidFill>
              </a:defRPr>
            </a:pPr>
            <a:r>
              <a:t>One of the first applications of genome mining was the discovery of coelichelin from </a:t>
            </a:r>
            <a:r>
              <a:rPr i="1"/>
              <a:t>S. coelicolor</a:t>
            </a:r>
            <a:r>
              <a:t>.</a:t>
            </a:r>
          </a:p>
          <a:p>
            <a:pPr algn="l">
              <a:spcBef>
                <a:spcPts val="800"/>
              </a:spcBef>
              <a:tabLst>
                <a:tab pos="736600" algn="l"/>
              </a:tabLst>
              <a:defRPr>
                <a:solidFill>
                  <a:srgbClr val="FFFFFF"/>
                </a:solidFill>
              </a:defRPr>
            </a:pPr>
          </a:p>
          <a:p>
            <a:pPr algn="l">
              <a:spcBef>
                <a:spcPts val="800"/>
              </a:spcBef>
              <a:tabLst>
                <a:tab pos="736600" algn="l"/>
              </a:tabLst>
              <a:defRPr>
                <a:solidFill>
                  <a:srgbClr val="FFFFFF"/>
                </a:solidFill>
              </a:defRPr>
            </a:pPr>
            <a:r>
              <a:t>This strain is the model </a:t>
            </a:r>
            <a:r>
              <a:rPr i="1"/>
              <a:t>Streptomyces</a:t>
            </a:r>
            <a:r>
              <a:t> sp.</a:t>
            </a:r>
          </a:p>
          <a:p>
            <a:pPr algn="l">
              <a:spcBef>
                <a:spcPts val="800"/>
              </a:spcBef>
              <a:tabLst>
                <a:tab pos="736600" algn="l"/>
              </a:tabLst>
              <a:defRPr>
                <a:solidFill>
                  <a:srgbClr val="FFFFFF"/>
                </a:solidFill>
              </a:defRPr>
            </a:pPr>
          </a:p>
          <a:p>
            <a:pPr algn="l">
              <a:spcBef>
                <a:spcPts val="800"/>
              </a:spcBef>
              <a:tabLst>
                <a:tab pos="736600" algn="l"/>
              </a:tabLst>
              <a:defRPr>
                <a:solidFill>
                  <a:srgbClr val="FFFFFF"/>
                </a:solidFill>
              </a:defRPr>
            </a:pPr>
            <a:r>
              <a:t>First to be sequenced</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9" name="cch.jpg"/>
          <p:cNvPicPr>
            <a:picLocks noChangeAspect="1"/>
          </p:cNvPicPr>
          <p:nvPr>
            <p:ph type="pic" idx="13"/>
          </p:nvPr>
        </p:nvPicPr>
        <p:blipFill>
          <a:blip r:embed="rId2">
            <a:extLst/>
          </a:blip>
          <a:srcRect l="231" t="1924" r="29561" b="2004"/>
          <a:stretch>
            <a:fillRect/>
          </a:stretch>
        </p:blipFill>
        <p:spPr>
          <a:xfrm>
            <a:off x="444500" y="3728720"/>
            <a:ext cx="6045200" cy="4969194"/>
          </a:xfrm>
          <a:prstGeom prst="rect">
            <a:avLst/>
          </a:prstGeom>
        </p:spPr>
      </p:pic>
      <p:sp>
        <p:nvSpPr>
          <p:cNvPr id="510" name="Shape 510"/>
          <p:cNvSpPr/>
          <p:nvPr>
            <p:ph type="title"/>
          </p:nvPr>
        </p:nvSpPr>
        <p:spPr>
          <a:xfrm>
            <a:off x="787400" y="469900"/>
            <a:ext cx="5410200" cy="2984500"/>
          </a:xfrm>
          <a:prstGeom prst="rect">
            <a:avLst/>
          </a:prstGeom>
        </p:spPr>
        <p:txBody>
          <a:bodyPr/>
          <a:lstStyle/>
          <a:p>
            <a:pPr/>
            <a:r>
              <a:t>Prediction of structure leads to isolation</a:t>
            </a:r>
          </a:p>
        </p:txBody>
      </p:sp>
      <p:sp>
        <p:nvSpPr>
          <p:cNvPr id="511" name="Shape 511"/>
          <p:cNvSpPr/>
          <p:nvPr>
            <p:ph type="body" sz="half" idx="1"/>
          </p:nvPr>
        </p:nvSpPr>
        <p:spPr>
          <a:prstGeom prst="rect">
            <a:avLst/>
          </a:prstGeom>
        </p:spPr>
        <p:txBody>
          <a:bodyPr/>
          <a:lstStyle/>
          <a:p>
            <a:pPr>
              <a:lnSpc>
                <a:spcPts val="3000"/>
              </a:lnSpc>
              <a:defRPr sz="2500"/>
            </a:pPr>
            <a:r>
              <a:t>The authors made a structural prediction from the cryptic biosynthetic cluster.</a:t>
            </a:r>
          </a:p>
          <a:p>
            <a:pPr>
              <a:lnSpc>
                <a:spcPts val="3000"/>
              </a:lnSpc>
              <a:defRPr sz="2500"/>
            </a:pPr>
            <a:r>
              <a:t>The predicted structure had similarity to known compounds that bind molecular iron (siderophores)</a:t>
            </a:r>
          </a:p>
          <a:p>
            <a:pPr>
              <a:lnSpc>
                <a:spcPts val="3000"/>
              </a:lnSpc>
              <a:defRPr sz="2500"/>
            </a:pPr>
            <a:r>
              <a:t>Authors grew the strain under iron-limiting conditions to cause expression of the compound</a:t>
            </a:r>
          </a:p>
          <a:p>
            <a:pPr>
              <a:lnSpc>
                <a:spcPts val="3000"/>
              </a:lnSpc>
              <a:defRPr sz="2500"/>
            </a:pPr>
            <a:r>
              <a:t>The product was converted into a ferric hydroxymate complex that is detectable by UV-vis spectroscopy.</a:t>
            </a:r>
          </a:p>
          <a:p>
            <a:pPr>
              <a:lnSpc>
                <a:spcPts val="3000"/>
              </a:lnSpc>
              <a:defRPr sz="2500"/>
            </a:pPr>
            <a:r>
              <a:t>The hydroxymate complex was purified, the ferric iron removed and the final structure determined by NMR</a:t>
            </a:r>
          </a:p>
          <a:p>
            <a:pPr>
              <a:lnSpc>
                <a:spcPts val="3000"/>
              </a:lnSpc>
              <a:defRPr sz="2500"/>
            </a:pPr>
            <a:r>
              <a:t>Structure was not as predicted - new type of biosynthesis identified</a:t>
            </a:r>
          </a:p>
        </p:txBody>
      </p:sp>
      <p:sp>
        <p:nvSpPr>
          <p:cNvPr id="512" name="Shape 512"/>
          <p:cNvSpPr/>
          <p:nvPr/>
        </p:nvSpPr>
        <p:spPr>
          <a:xfrm>
            <a:off x="3644900" y="6731000"/>
            <a:ext cx="2743200" cy="1854200"/>
          </a:xfrm>
          <a:prstGeom prst="rect">
            <a:avLst/>
          </a:prstGeom>
          <a:solidFill>
            <a:srgbClr val="FFFFFF"/>
          </a:solidFill>
          <a:ln w="25400">
            <a:miter lim="400000"/>
          </a:ln>
        </p:spPr>
        <p:txBody>
          <a:bodyPr lIns="38100" tIns="38100" rIns="38100" bIns="38100" anchor="ctr"/>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511">
                                            <p:bg/>
                                          </p:spTgt>
                                        </p:tgtEl>
                                        <p:attrNameLst>
                                          <p:attrName>style.visibility</p:attrName>
                                        </p:attrNameLst>
                                      </p:cBhvr>
                                      <p:to>
                                        <p:strVal val="visible"/>
                                      </p:to>
                                    </p:set>
                                    <p:animEffect filter="box(out)" transition="in">
                                      <p:cBhvr>
                                        <p:cTn id="7" dur="1000"/>
                                        <p:tgtEl>
                                          <p:spTgt spid="511">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511">
                                            <p:txEl>
                                              <p:pRg st="0" end="0"/>
                                            </p:txEl>
                                          </p:spTgt>
                                        </p:tgtEl>
                                        <p:attrNameLst>
                                          <p:attrName>style.visibility</p:attrName>
                                        </p:attrNameLst>
                                      </p:cBhvr>
                                      <p:to>
                                        <p:strVal val="visible"/>
                                      </p:to>
                                    </p:set>
                                    <p:animEffect filter="box(out)" transition="in">
                                      <p:cBhvr>
                                        <p:cTn id="10" dur="1000"/>
                                        <p:tgtEl>
                                          <p:spTgt spid="5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511">
                                            <p:txEl>
                                              <p:pRg st="1" end="1"/>
                                            </p:txEl>
                                          </p:spTgt>
                                        </p:tgtEl>
                                        <p:attrNameLst>
                                          <p:attrName>style.visibility</p:attrName>
                                        </p:attrNameLst>
                                      </p:cBhvr>
                                      <p:to>
                                        <p:strVal val="visible"/>
                                      </p:to>
                                    </p:set>
                                    <p:animEffect filter="box(out)" transition="in">
                                      <p:cBhvr>
                                        <p:cTn id="15" dur="1000"/>
                                        <p:tgtEl>
                                          <p:spTgt spid="5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511">
                                            <p:txEl>
                                              <p:pRg st="2" end="2"/>
                                            </p:txEl>
                                          </p:spTgt>
                                        </p:tgtEl>
                                        <p:attrNameLst>
                                          <p:attrName>style.visibility</p:attrName>
                                        </p:attrNameLst>
                                      </p:cBhvr>
                                      <p:to>
                                        <p:strVal val="visible"/>
                                      </p:to>
                                    </p:set>
                                    <p:animEffect filter="box(out)" transition="in">
                                      <p:cBhvr>
                                        <p:cTn id="20" dur="1000"/>
                                        <p:tgtEl>
                                          <p:spTgt spid="5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511">
                                            <p:txEl>
                                              <p:pRg st="3" end="3"/>
                                            </p:txEl>
                                          </p:spTgt>
                                        </p:tgtEl>
                                        <p:attrNameLst>
                                          <p:attrName>style.visibility</p:attrName>
                                        </p:attrNameLst>
                                      </p:cBhvr>
                                      <p:to>
                                        <p:strVal val="visible"/>
                                      </p:to>
                                    </p:set>
                                    <p:animEffect filter="box(out)" transition="in">
                                      <p:cBhvr>
                                        <p:cTn id="25" dur="1000"/>
                                        <p:tgtEl>
                                          <p:spTgt spid="5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511">
                                            <p:txEl>
                                              <p:pRg st="4" end="4"/>
                                            </p:txEl>
                                          </p:spTgt>
                                        </p:tgtEl>
                                        <p:attrNameLst>
                                          <p:attrName>style.visibility</p:attrName>
                                        </p:attrNameLst>
                                      </p:cBhvr>
                                      <p:to>
                                        <p:strVal val="visible"/>
                                      </p:to>
                                    </p:set>
                                    <p:animEffect filter="box(out)" transition="in">
                                      <p:cBhvr>
                                        <p:cTn id="30" dur="1000"/>
                                        <p:tgtEl>
                                          <p:spTgt spid="5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32" presetID="4" grpId="1" fill="hold">
                                  <p:stCondLst>
                                    <p:cond delay="0"/>
                                  </p:stCondLst>
                                  <p:iterate type="el" backwards="0">
                                    <p:tmAbs val="0"/>
                                  </p:iterate>
                                  <p:childTnLst>
                                    <p:set>
                                      <p:cBhvr>
                                        <p:cTn id="34" fill="hold"/>
                                        <p:tgtEl>
                                          <p:spTgt spid="511">
                                            <p:txEl>
                                              <p:pRg st="5" end="5"/>
                                            </p:txEl>
                                          </p:spTgt>
                                        </p:tgtEl>
                                        <p:attrNameLst>
                                          <p:attrName>style.visibility</p:attrName>
                                        </p:attrNameLst>
                                      </p:cBhvr>
                                      <p:to>
                                        <p:strVal val="visible"/>
                                      </p:to>
                                    </p:set>
                                    <p:animEffect filter="box(out)" transition="in">
                                      <p:cBhvr>
                                        <p:cTn id="35" dur="1000"/>
                                        <p:tgtEl>
                                          <p:spTgt spid="51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2" fill="hold">
                                  <p:stCondLst>
                                    <p:cond delay="0"/>
                                  </p:stCondLst>
                                  <p:iterate type="el" backwards="0">
                                    <p:tmAbs val="0"/>
                                  </p:iterate>
                                  <p:childTnLst>
                                    <p:set>
                                      <p:cBhvr>
                                        <p:cTn id="39" fill="hold"/>
                                        <p:tgtEl>
                                          <p:spTgt spid="509"/>
                                        </p:tgtEl>
                                        <p:attrNameLst>
                                          <p:attrName>style.visibility</p:attrName>
                                        </p:attrNameLst>
                                      </p:cBhvr>
                                      <p:to>
                                        <p:strVal val="visible"/>
                                      </p:to>
                                    </p:set>
                                    <p:animEffect filter="fade" transition="in">
                                      <p:cBhvr>
                                        <p:cTn id="40" dur="1500"/>
                                        <p:tgtEl>
                                          <p:spTgt spid="509"/>
                                        </p:tgtEl>
                                      </p:cBhvr>
                                    </p:animEffect>
                                  </p:childTnLst>
                                </p:cTn>
                              </p:par>
                            </p:childTnLst>
                          </p:cTn>
                        </p:par>
                      </p:childTnLst>
                    </p:cTn>
                  </p:par>
                  <p:par>
                    <p:cTn id="41" fill="hold">
                      <p:stCondLst>
                        <p:cond delay="indefinite"/>
                      </p:stCondLst>
                      <p:childTnLst>
                        <p:par>
                          <p:cTn id="42" fill="hold">
                            <p:stCondLst>
                              <p:cond delay="0"/>
                            </p:stCondLst>
                            <p:childTnLst>
                              <p:par>
                                <p:cTn id="43" presetClass="exit" nodeType="clickEffect" presetSubtype="0" presetID="1" grpId="3" fill="hold">
                                  <p:stCondLst>
                                    <p:cond delay="0"/>
                                  </p:stCondLst>
                                  <p:iterate type="el" backwards="0">
                                    <p:tmAbs val="0"/>
                                  </p:iterate>
                                  <p:childTnLst>
                                    <p:set>
                                      <p:cBhvr>
                                        <p:cTn id="44" fill="hold">
                                          <p:stCondLst>
                                            <p:cond delay="0"/>
                                          </p:stCondLst>
                                        </p:cTn>
                                        <p:tgtEl>
                                          <p:spTgt spid="5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9" grpId="2"/>
      <p:bldP build="whole" bldLvl="1" animBg="1" rev="0" advAuto="0" spid="512" grpId="3"/>
      <p:bldP build="p" bldLvl="5" animBg="1" rev="0" advAuto="0" spid="51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Shape 514"/>
          <p:cNvSpPr/>
          <p:nvPr>
            <p:ph type="ctrTitle"/>
          </p:nvPr>
        </p:nvSpPr>
        <p:spPr>
          <a:xfrm>
            <a:off x="1143000" y="800100"/>
            <a:ext cx="7289800" cy="5092700"/>
          </a:xfrm>
          <a:prstGeom prst="rect">
            <a:avLst/>
          </a:prstGeom>
        </p:spPr>
        <p:txBody>
          <a:bodyPr anchor="t"/>
          <a:lstStyle/>
          <a:p>
            <a:pPr/>
            <a:r>
              <a:t>Discovery from organisms without genome sequences</a:t>
            </a:r>
          </a:p>
        </p:txBody>
      </p:sp>
      <p:sp>
        <p:nvSpPr>
          <p:cNvPr id="515" name="Shape 515"/>
          <p:cNvSpPr/>
          <p:nvPr>
            <p:ph type="subTitle" sz="quarter" idx="1"/>
          </p:nvPr>
        </p:nvSpPr>
        <p:spPr>
          <a:prstGeom prst="rect">
            <a:avLst/>
          </a:prstGeom>
        </p:spPr>
        <p:txBody>
          <a:bodyPr/>
          <a:lstStyle/>
          <a:p>
            <a:pPr/>
            <a:r>
              <a:t>Producing a full genome sequence can be very expensive - Not exactly high-throughput.</a:t>
            </a:r>
          </a:p>
        </p:txBody>
      </p:sp>
      <p:sp>
        <p:nvSpPr>
          <p:cNvPr id="516" name="Shape 516"/>
          <p:cNvSpPr/>
          <p:nvPr/>
        </p:nvSpPr>
        <p:spPr>
          <a:xfrm>
            <a:off x="9245600" y="838200"/>
            <a:ext cx="2997200" cy="896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a:spcBef>
                <a:spcPts val="800"/>
              </a:spcBef>
              <a:tabLst>
                <a:tab pos="736600" algn="l"/>
              </a:tabLst>
              <a:defRPr>
                <a:solidFill>
                  <a:srgbClr val="FFFFFF"/>
                </a:solidFill>
              </a:defRPr>
            </a:lvl1pPr>
          </a:lstStyle>
          <a:p>
            <a:pPr/>
            <a:r>
              <a:t>Suggestions on how we use genomic approaches when our library contains hundreds to thousands of strains...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8" name="scanning.png"/>
          <p:cNvPicPr>
            <a:picLocks noChangeAspect="1"/>
          </p:cNvPicPr>
          <p:nvPr>
            <p:ph type="pic" idx="13"/>
          </p:nvPr>
        </p:nvPicPr>
        <p:blipFill>
          <a:blip r:embed="rId2">
            <a:extLst/>
          </a:blip>
          <a:srcRect l="0" t="0" r="108" b="0"/>
          <a:stretch>
            <a:fillRect/>
          </a:stretch>
        </p:blipFill>
        <p:spPr>
          <a:xfrm>
            <a:off x="3869996" y="800100"/>
            <a:ext cx="8499804" cy="5258842"/>
          </a:xfrm>
          <a:prstGeom prst="rect">
            <a:avLst/>
          </a:prstGeom>
        </p:spPr>
      </p:pic>
      <p:sp>
        <p:nvSpPr>
          <p:cNvPr id="519" name="Shape 519"/>
          <p:cNvSpPr/>
          <p:nvPr>
            <p:ph type="title"/>
          </p:nvPr>
        </p:nvSpPr>
        <p:spPr>
          <a:prstGeom prst="rect">
            <a:avLst/>
          </a:prstGeom>
        </p:spPr>
        <p:txBody>
          <a:bodyPr/>
          <a:lstStyle/>
          <a:p>
            <a:pPr/>
            <a:r>
              <a:t>Genome scanning</a:t>
            </a:r>
          </a:p>
        </p:txBody>
      </p:sp>
      <p:sp>
        <p:nvSpPr>
          <p:cNvPr id="520" name="Shape 520"/>
          <p:cNvSpPr/>
          <p:nvPr/>
        </p:nvSpPr>
        <p:spPr>
          <a:xfrm>
            <a:off x="635000" y="635000"/>
            <a:ext cx="2997200" cy="896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a:spcBef>
                <a:spcPts val="800"/>
              </a:spcBef>
              <a:tabLst>
                <a:tab pos="736600" algn="l"/>
              </a:tabLst>
              <a:defRPr>
                <a:solidFill>
                  <a:srgbClr val="FFFFFF"/>
                </a:solidFill>
              </a:defRPr>
            </a:lvl1pPr>
          </a:lstStyle>
          <a:p>
            <a:pPr/>
            <a:r>
              <a:t>Authors describe a novel method for identifying cryptic biosynthetic gene clusters and identifying the conditions under which they are produced</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2" name="scan1.png"/>
          <p:cNvPicPr>
            <a:picLocks noChangeAspect="1"/>
          </p:cNvPicPr>
          <p:nvPr>
            <p:ph type="pic" idx="13"/>
          </p:nvPr>
        </p:nvPicPr>
        <p:blipFill>
          <a:blip r:embed="rId2">
            <a:extLst/>
          </a:blip>
          <a:srcRect l="0" t="0" r="0" b="0"/>
          <a:stretch>
            <a:fillRect/>
          </a:stretch>
        </p:blipFill>
        <p:spPr>
          <a:xfrm>
            <a:off x="1689100" y="737292"/>
            <a:ext cx="9410700" cy="6140202"/>
          </a:xfrm>
          <a:prstGeom prst="rect">
            <a:avLst/>
          </a:prstGeom>
        </p:spPr>
      </p:pic>
      <p:sp>
        <p:nvSpPr>
          <p:cNvPr id="523" name="Shape 523"/>
          <p:cNvSpPr/>
          <p:nvPr>
            <p:ph type="title"/>
          </p:nvPr>
        </p:nvSpPr>
        <p:spPr>
          <a:prstGeom prst="rect">
            <a:avLst/>
          </a:prstGeom>
        </p:spPr>
        <p:txBody>
          <a:bodyPr/>
          <a:lstStyle/>
          <a:p>
            <a:pPr/>
            <a:r>
              <a:t>How it works - in theory</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ph type="title"/>
          </p:nvPr>
        </p:nvSpPr>
        <p:spPr>
          <a:prstGeom prst="rect">
            <a:avLst/>
          </a:prstGeom>
        </p:spPr>
        <p:txBody>
          <a:bodyPr/>
          <a:lstStyle/>
          <a:p>
            <a:pPr/>
            <a:r>
              <a:t>Aims</a:t>
            </a:r>
          </a:p>
        </p:txBody>
      </p:sp>
      <p:sp>
        <p:nvSpPr>
          <p:cNvPr id="432" name="Shape 432"/>
          <p:cNvSpPr/>
          <p:nvPr>
            <p:ph type="body" idx="1"/>
          </p:nvPr>
        </p:nvSpPr>
        <p:spPr>
          <a:prstGeom prst="rect">
            <a:avLst/>
          </a:prstGeom>
        </p:spPr>
        <p:txBody>
          <a:bodyPr/>
          <a:lstStyle/>
          <a:p>
            <a:pPr>
              <a:buBlip>
                <a:blip r:embed="rId2"/>
              </a:buBlip>
            </a:pPr>
            <a:r>
              <a:t>Introduce the concept of silent and cryptic biosynthetic gene clusters</a:t>
            </a:r>
          </a:p>
          <a:p>
            <a:pPr>
              <a:buBlip>
                <a:blip r:embed="rId2"/>
              </a:buBlip>
            </a:pPr>
            <a:r>
              <a:t>Briefly cover the biosynthesis of natural products</a:t>
            </a:r>
          </a:p>
          <a:p>
            <a:pPr>
              <a:buBlip>
                <a:blip r:embed="rId2"/>
              </a:buBlip>
            </a:pPr>
            <a:r>
              <a:t>Demonstrate genome scanning and heterologous expression methods as means to access silent and cryptic gene clusters</a:t>
            </a:r>
          </a:p>
          <a:p>
            <a:pPr>
              <a:buBlip>
                <a:blip r:embed="rId2"/>
              </a:buBlip>
            </a:pPr>
            <a:r>
              <a:t>Introduce epigentic and cell-free approaches.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5" name="Shape 525"/>
          <p:cNvSpPr/>
          <p:nvPr>
            <p:ph type="title"/>
          </p:nvPr>
        </p:nvSpPr>
        <p:spPr>
          <a:prstGeom prst="rect">
            <a:avLst/>
          </a:prstGeom>
        </p:spPr>
        <p:txBody>
          <a:bodyPr/>
          <a:lstStyle/>
          <a:p>
            <a:pPr/>
            <a:r>
              <a:t>How it works - in practice</a:t>
            </a:r>
          </a:p>
        </p:txBody>
      </p:sp>
      <p:pic>
        <p:nvPicPr>
          <p:cNvPr id="526" name="droppedImage.pdf"/>
          <p:cNvPicPr>
            <a:picLocks noChangeAspect="1"/>
          </p:cNvPicPr>
          <p:nvPr/>
        </p:nvPicPr>
        <p:blipFill>
          <a:blip r:embed="rId2">
            <a:extLst/>
          </a:blip>
          <a:stretch>
            <a:fillRect/>
          </a:stretch>
        </p:blipFill>
        <p:spPr>
          <a:xfrm>
            <a:off x="139700" y="203200"/>
            <a:ext cx="7632700" cy="1299945"/>
          </a:xfrm>
          <a:prstGeom prst="rect">
            <a:avLst/>
          </a:prstGeom>
          <a:ln w="12700">
            <a:miter lim="400000"/>
          </a:ln>
        </p:spPr>
      </p:pic>
      <p:pic>
        <p:nvPicPr>
          <p:cNvPr id="527" name="droppedImage.pdf"/>
          <p:cNvPicPr>
            <a:picLocks noChangeAspect="1"/>
          </p:cNvPicPr>
          <p:nvPr/>
        </p:nvPicPr>
        <p:blipFill>
          <a:blip r:embed="rId3">
            <a:extLst/>
          </a:blip>
          <a:stretch>
            <a:fillRect/>
          </a:stretch>
        </p:blipFill>
        <p:spPr>
          <a:xfrm rot="2440477">
            <a:off x="2427431" y="2965450"/>
            <a:ext cx="2434938" cy="469900"/>
          </a:xfrm>
          <a:prstGeom prst="rect">
            <a:avLst/>
          </a:prstGeom>
          <a:ln w="12700">
            <a:miter lim="400000"/>
          </a:ln>
        </p:spPr>
      </p:pic>
      <p:pic>
        <p:nvPicPr>
          <p:cNvPr id="528" name="droppedImage.pdf"/>
          <p:cNvPicPr>
            <a:picLocks noChangeAspect="1"/>
          </p:cNvPicPr>
          <p:nvPr/>
        </p:nvPicPr>
        <p:blipFill>
          <a:blip r:embed="rId4">
            <a:extLst/>
          </a:blip>
          <a:stretch>
            <a:fillRect/>
          </a:stretch>
        </p:blipFill>
        <p:spPr>
          <a:xfrm>
            <a:off x="4790016" y="1058345"/>
            <a:ext cx="7480301" cy="5757310"/>
          </a:xfrm>
          <a:prstGeom prst="rect">
            <a:avLst/>
          </a:prstGeom>
          <a:ln w="12700">
            <a:miter lim="400000"/>
          </a:ln>
        </p:spPr>
      </p:pic>
      <p:pic>
        <p:nvPicPr>
          <p:cNvPr id="529" name="droppedImage.pdf"/>
          <p:cNvPicPr>
            <a:picLocks noChangeAspect="1"/>
          </p:cNvPicPr>
          <p:nvPr/>
        </p:nvPicPr>
        <p:blipFill>
          <a:blip r:embed="rId5">
            <a:extLst/>
          </a:blip>
          <a:stretch>
            <a:fillRect/>
          </a:stretch>
        </p:blipFill>
        <p:spPr>
          <a:xfrm>
            <a:off x="3594100" y="5813161"/>
            <a:ext cx="8877300" cy="132423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4" fill="hold">
                                  <p:stCondLst>
                                    <p:cond delay="0"/>
                                  </p:stCondLst>
                                  <p:iterate type="el" backwards="0">
                                    <p:tmAbs val="0"/>
                                  </p:iterate>
                                  <p:childTnLst>
                                    <p:set>
                                      <p:cBhvr>
                                        <p:cTn id="18" fill="hold">
                                          <p:stCondLst>
                                            <p:cond delay="0"/>
                                          </p:stCondLst>
                                        </p:cTn>
                                        <p:tgtEl>
                                          <p:spTgt spid="5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path" nodeType="clickEffect" presetSubtype="0" presetID="-1" grpId="5" accel="50000" decel="50000" fill="hold">
                                  <p:stCondLst>
                                    <p:cond delay="0"/>
                                  </p:stCondLst>
                                  <p:childTnLst>
                                    <p:animMotion path="M 0.000000 0.000000 L -0.369141 -0.140191" origin="layout" pathEditMode="relative">
                                      <p:cBhvr>
                                        <p:cTn id="22" dur="1000" fill="hold"/>
                                        <p:tgtEl>
                                          <p:spTgt spid="52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Class="path" nodeType="clickEffect" presetSubtype="0" presetID="-1" grpId="6" decel="50000" fill="hold">
                                  <p:stCondLst>
                                    <p:cond delay="0"/>
                                  </p:stCondLst>
                                  <p:childTnLst>
                                    <p:animMotion path="M 0.000000 0.000000 L 0.396810 0.039931" origin="layout" pathEditMode="relative">
                                      <p:cBhvr>
                                        <p:cTn id="26" dur="1000" fill="hold"/>
                                        <p:tgtEl>
                                          <p:spTgt spid="52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8" grpId="3"/>
      <p:bldP build="whole" bldLvl="1" animBg="1" rev="0" advAuto="0" spid="526" grpId="4"/>
      <p:bldP build="whole" bldLvl="1" animBg="1" rev="0" advAuto="0" spid="529" grpId="7"/>
      <p:bldP build="whole" bldLvl="1" animBg="1" rev="0" advAuto="0" spid="526" grpId="1"/>
      <p:bldP build="whole" bldLvl="1" animBg="1" rev="0" advAuto="0" spid="527"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1" name="Shape 531"/>
          <p:cNvSpPr/>
          <p:nvPr>
            <p:ph type="title"/>
          </p:nvPr>
        </p:nvSpPr>
        <p:spPr>
          <a:prstGeom prst="rect">
            <a:avLst/>
          </a:prstGeom>
        </p:spPr>
        <p:txBody>
          <a:bodyPr/>
          <a:lstStyle/>
          <a:p>
            <a:pPr/>
            <a:r>
              <a:t>How it works - in practice</a:t>
            </a:r>
          </a:p>
        </p:txBody>
      </p:sp>
      <p:pic>
        <p:nvPicPr>
          <p:cNvPr id="532" name="droppedImage.pdf"/>
          <p:cNvPicPr>
            <a:picLocks noChangeAspect="1"/>
          </p:cNvPicPr>
          <p:nvPr/>
        </p:nvPicPr>
        <p:blipFill>
          <a:blip r:embed="rId2">
            <a:extLst/>
          </a:blip>
          <a:stretch>
            <a:fillRect/>
          </a:stretch>
        </p:blipFill>
        <p:spPr>
          <a:xfrm>
            <a:off x="139700" y="9261"/>
            <a:ext cx="8877300" cy="1324239"/>
          </a:xfrm>
          <a:prstGeom prst="rect">
            <a:avLst/>
          </a:prstGeom>
          <a:ln w="12700">
            <a:miter lim="400000"/>
          </a:ln>
        </p:spPr>
      </p:pic>
      <p:pic>
        <p:nvPicPr>
          <p:cNvPr id="533" name="droppedImage.pdf"/>
          <p:cNvPicPr>
            <a:picLocks noChangeAspect="1"/>
          </p:cNvPicPr>
          <p:nvPr/>
        </p:nvPicPr>
        <p:blipFill>
          <a:blip r:embed="rId3">
            <a:extLst/>
          </a:blip>
          <a:stretch>
            <a:fillRect/>
          </a:stretch>
        </p:blipFill>
        <p:spPr>
          <a:xfrm>
            <a:off x="698500" y="1689100"/>
            <a:ext cx="4978400" cy="5287792"/>
          </a:xfrm>
          <a:prstGeom prst="rect">
            <a:avLst/>
          </a:prstGeom>
          <a:ln w="12700">
            <a:miter lim="400000"/>
          </a:ln>
        </p:spPr>
      </p:pic>
      <p:pic>
        <p:nvPicPr>
          <p:cNvPr id="534" name="droppedImage.pdf"/>
          <p:cNvPicPr>
            <a:picLocks noChangeAspect="1"/>
          </p:cNvPicPr>
          <p:nvPr/>
        </p:nvPicPr>
        <p:blipFill>
          <a:blip r:embed="rId4">
            <a:extLst/>
          </a:blip>
          <a:stretch>
            <a:fillRect/>
          </a:stretch>
        </p:blipFill>
        <p:spPr>
          <a:xfrm rot="8256786">
            <a:off x="5284931" y="2203450"/>
            <a:ext cx="2434937" cy="469901"/>
          </a:xfrm>
          <a:prstGeom prst="rect">
            <a:avLst/>
          </a:prstGeom>
          <a:ln w="12700">
            <a:miter lim="400000"/>
          </a:ln>
        </p:spPr>
      </p:pic>
      <p:pic>
        <p:nvPicPr>
          <p:cNvPr id="535" name="droppedImage.pdf"/>
          <p:cNvPicPr>
            <a:picLocks noChangeAspect="1"/>
          </p:cNvPicPr>
          <p:nvPr/>
        </p:nvPicPr>
        <p:blipFill>
          <a:blip r:embed="rId5">
            <a:extLst/>
          </a:blip>
          <a:stretch>
            <a:fillRect/>
          </a:stretch>
        </p:blipFill>
        <p:spPr>
          <a:xfrm>
            <a:off x="5676900" y="5029200"/>
            <a:ext cx="6832600" cy="1858609"/>
          </a:xfrm>
          <a:prstGeom prst="rect">
            <a:avLst/>
          </a:prstGeom>
          <a:ln w="12700">
            <a:miter lim="400000"/>
          </a:ln>
        </p:spPr>
      </p:pic>
      <p:pic>
        <p:nvPicPr>
          <p:cNvPr id="536" name="droppedImage.pdf"/>
          <p:cNvPicPr>
            <a:picLocks noChangeAspect="1"/>
          </p:cNvPicPr>
          <p:nvPr/>
        </p:nvPicPr>
        <p:blipFill>
          <a:blip r:embed="rId6">
            <a:extLst/>
          </a:blip>
          <a:stretch>
            <a:fillRect/>
          </a:stretch>
        </p:blipFill>
        <p:spPr>
          <a:xfrm rot="922965">
            <a:off x="5095942" y="4936524"/>
            <a:ext cx="1257301" cy="242638"/>
          </a:xfrm>
          <a:prstGeom prst="rect">
            <a:avLst/>
          </a:prstGeom>
          <a:ln w="12700">
            <a:miter lim="400000"/>
          </a:ln>
        </p:spPr>
      </p:pic>
      <p:pic>
        <p:nvPicPr>
          <p:cNvPr id="537" name="droppedImage.pdf"/>
          <p:cNvPicPr>
            <a:picLocks noChangeAspect="1"/>
          </p:cNvPicPr>
          <p:nvPr/>
        </p:nvPicPr>
        <p:blipFill>
          <a:blip r:embed="rId7">
            <a:extLst/>
          </a:blip>
          <a:stretch>
            <a:fillRect/>
          </a:stretch>
        </p:blipFill>
        <p:spPr>
          <a:xfrm>
            <a:off x="5653616" y="1792305"/>
            <a:ext cx="6807201" cy="52392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5" fill="hold">
                                  <p:stCondLst>
                                    <p:cond delay="0"/>
                                  </p:stCondLst>
                                  <p:iterate type="el" backwards="0">
                                    <p:tmAbs val="0"/>
                                  </p:iterate>
                                  <p:childTnLst>
                                    <p:set>
                                      <p:cBhvr>
                                        <p:cTn id="22" fill="hold"/>
                                        <p:tgtEl>
                                          <p:spTgt spid="535"/>
                                        </p:tgtEl>
                                        <p:attrNameLst>
                                          <p:attrName>style.visibility</p:attrName>
                                        </p:attrNameLst>
                                      </p:cBhvr>
                                      <p:to>
                                        <p:strVal val="visible"/>
                                      </p:to>
                                    </p:set>
                                    <p:animEffect filter="wipe(left)" transition="in">
                                      <p:cBhvr>
                                        <p:cTn id="23" dur="500"/>
                                        <p:tgtEl>
                                          <p:spTgt spid="535"/>
                                        </p:tgtEl>
                                      </p:cBhvr>
                                    </p:animEffect>
                                  </p:childTnLst>
                                </p:cTn>
                              </p:par>
                            </p:childTnLst>
                          </p:cTn>
                        </p:par>
                      </p:childTnLst>
                    </p:cTn>
                  </p:par>
                  <p:par>
                    <p:cTn id="24" fill="hold">
                      <p:stCondLst>
                        <p:cond delay="indefinite"/>
                      </p:stCondLst>
                      <p:childTnLst>
                        <p:par>
                          <p:cTn id="25" fill="hold">
                            <p:stCondLst>
                              <p:cond delay="0"/>
                            </p:stCondLst>
                            <p:childTnLst>
                              <p:par>
                                <p:cTn id="26" presetClass="exit" nodeType="clickEffect" presetSubtype="0" presetID="1" grpId="6" fill="hold">
                                  <p:stCondLst>
                                    <p:cond delay="0"/>
                                  </p:stCondLst>
                                  <p:iterate type="el" backwards="0">
                                    <p:tmAbs val="0"/>
                                  </p:iterate>
                                  <p:childTnLst>
                                    <p:set>
                                      <p:cBhvr>
                                        <p:cTn id="27" fill="hold">
                                          <p:stCondLst>
                                            <p:cond delay="0"/>
                                          </p:stCondLst>
                                        </p:cTn>
                                        <p:tgtEl>
                                          <p:spTgt spid="5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0" presetID="1" grpId="7" fill="hold">
                                  <p:stCondLst>
                                    <p:cond delay="0"/>
                                  </p:stCondLst>
                                  <p:iterate type="el" backwards="0">
                                    <p:tmAbs val="0"/>
                                  </p:iterate>
                                  <p:childTnLst>
                                    <p:set>
                                      <p:cBhvr>
                                        <p:cTn id="31" fill="hold">
                                          <p:stCondLst>
                                            <p:cond delay="0"/>
                                          </p:stCondLst>
                                        </p:cTn>
                                        <p:tgtEl>
                                          <p:spTgt spid="5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Class="exit" nodeType="clickEffect" presetSubtype="0" presetID="1" grpId="8" fill="hold">
                                  <p:stCondLst>
                                    <p:cond delay="0"/>
                                  </p:stCondLst>
                                  <p:iterate type="el" backwards="0">
                                    <p:tmAbs val="0"/>
                                  </p:iterate>
                                  <p:childTnLst>
                                    <p:set>
                                      <p:cBhvr>
                                        <p:cTn id="35" fill="hold">
                                          <p:stCondLst>
                                            <p:cond delay="0"/>
                                          </p:stCondLst>
                                        </p:cTn>
                                        <p:tgtEl>
                                          <p:spTgt spid="53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Class="exit" nodeType="clickEffect" presetSubtype="0" presetID="1" grpId="9" fill="hold">
                                  <p:stCondLst>
                                    <p:cond delay="0"/>
                                  </p:stCondLst>
                                  <p:iterate type="el" backwards="0">
                                    <p:tmAbs val="0"/>
                                  </p:iterate>
                                  <p:childTnLst>
                                    <p:set>
                                      <p:cBhvr>
                                        <p:cTn id="39" fill="hold">
                                          <p:stCondLst>
                                            <p:cond delay="0"/>
                                          </p:stCondLst>
                                        </p:cTn>
                                        <p:tgtEl>
                                          <p:spTgt spid="53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Class="path" nodeType="clickEffect" presetSubtype="0" presetID="-1" grpId="10" accel="50000" decel="50000" fill="hold">
                                  <p:stCondLst>
                                    <p:cond delay="0"/>
                                  </p:stCondLst>
                                  <p:childTnLst>
                                    <p:animMotion path="M 0.000000 0.000000 L -0.454102 -0.496320" origin="layout" pathEditMode="relative">
                                      <p:cBhvr>
                                        <p:cTn id="43" dur="1000" fill="hold"/>
                                        <p:tgtEl>
                                          <p:spTgt spid="535"/>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1" fill="hold">
                                  <p:stCondLst>
                                    <p:cond delay="0"/>
                                  </p:stCondLst>
                                  <p:iterate type="el" backwards="0">
                                    <p:tmAbs val="0"/>
                                  </p:iterate>
                                  <p:childTnLst>
                                    <p:set>
                                      <p:cBhvr>
                                        <p:cTn id="47" fill="hold"/>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7" grpId="11"/>
      <p:bldP build="whole" bldLvl="1" animBg="1" rev="0" advAuto="0" spid="532" grpId="9"/>
      <p:bldP build="whole" bldLvl="1" animBg="1" rev="0" advAuto="0" spid="533" grpId="7"/>
      <p:bldP build="whole" bldLvl="1" animBg="1" rev="0" advAuto="0" spid="534" grpId="8"/>
      <p:bldP build="whole" bldLvl="1" animBg="1" rev="0" advAuto="0" spid="536" grpId="4"/>
      <p:bldP build="whole" bldLvl="1" animBg="1" rev="0" advAuto="0" spid="535" grpId="5"/>
      <p:bldP build="whole" bldLvl="1" animBg="1" rev="0" advAuto="0" spid="536" grpId="6"/>
      <p:bldP build="whole" bldLvl="1" animBg="1" rev="0" advAuto="0" spid="534" grpId="2"/>
      <p:bldP build="whole" bldLvl="1" animBg="1" rev="0" advAuto="0" spid="532" grpId="1"/>
      <p:bldP build="whole" bldLvl="1" animBg="1" rev="0" advAuto="0" spid="533" grpId="3"/>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9" name="incorp.png"/>
          <p:cNvPicPr>
            <a:picLocks noChangeAspect="1"/>
          </p:cNvPicPr>
          <p:nvPr>
            <p:ph type="pic" idx="13"/>
          </p:nvPr>
        </p:nvPicPr>
        <p:blipFill>
          <a:blip r:embed="rId2">
            <a:extLst/>
          </a:blip>
          <a:srcRect l="2752" t="0" r="137" b="0"/>
          <a:stretch>
            <a:fillRect/>
          </a:stretch>
        </p:blipFill>
        <p:spPr>
          <a:xfrm>
            <a:off x="3835400" y="1103626"/>
            <a:ext cx="8534400" cy="5350515"/>
          </a:xfrm>
          <a:prstGeom prst="rect">
            <a:avLst/>
          </a:prstGeom>
        </p:spPr>
      </p:pic>
      <p:sp>
        <p:nvSpPr>
          <p:cNvPr id="540" name="Shape 540"/>
          <p:cNvSpPr/>
          <p:nvPr>
            <p:ph type="title"/>
          </p:nvPr>
        </p:nvSpPr>
        <p:spPr>
          <a:prstGeom prst="rect">
            <a:avLst/>
          </a:prstGeom>
        </p:spPr>
        <p:txBody>
          <a:bodyPr/>
          <a:lstStyle>
            <a:lvl1pPr>
              <a:lnSpc>
                <a:spcPts val="7600"/>
              </a:lnSpc>
              <a:defRPr sz="6400"/>
            </a:lvl1pPr>
          </a:lstStyle>
          <a:p>
            <a:pPr/>
            <a:r>
              <a:t>Is it a good antibiotic?</a:t>
            </a:r>
          </a:p>
        </p:txBody>
      </p:sp>
      <p:sp>
        <p:nvSpPr>
          <p:cNvPr id="541" name="Shape 541"/>
          <p:cNvSpPr/>
          <p:nvPr/>
        </p:nvSpPr>
        <p:spPr>
          <a:xfrm>
            <a:off x="647700" y="685800"/>
            <a:ext cx="2997200" cy="896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2800"/>
              </a:lnSpc>
              <a:spcBef>
                <a:spcPts val="800"/>
              </a:spcBef>
              <a:tabLst>
                <a:tab pos="736600" algn="l"/>
              </a:tabLst>
              <a:defRPr sz="2400">
                <a:solidFill>
                  <a:srgbClr val="FFFFFF"/>
                </a:solidFill>
              </a:defRPr>
            </a:pPr>
            <a:r>
              <a:t>Once a novel compound is predicted, isolated, purified and scaled-up, its function needs to be tested.</a:t>
            </a:r>
          </a:p>
          <a:p>
            <a:pPr algn="l">
              <a:lnSpc>
                <a:spcPts val="2800"/>
              </a:lnSpc>
              <a:spcBef>
                <a:spcPts val="800"/>
              </a:spcBef>
              <a:tabLst>
                <a:tab pos="736600" algn="l"/>
              </a:tabLst>
              <a:defRPr sz="2400">
                <a:solidFill>
                  <a:srgbClr val="FFFFFF"/>
                </a:solidFill>
              </a:defRPr>
            </a:pPr>
            <a:r>
              <a:t>In this case, the compound was antibacterial.</a:t>
            </a:r>
          </a:p>
          <a:p>
            <a:pPr algn="l">
              <a:lnSpc>
                <a:spcPts val="2800"/>
              </a:lnSpc>
              <a:spcBef>
                <a:spcPts val="800"/>
              </a:spcBef>
              <a:tabLst>
                <a:tab pos="736600" algn="l"/>
              </a:tabLst>
              <a:defRPr sz="2400">
                <a:solidFill>
                  <a:srgbClr val="FFFFFF"/>
                </a:solidFill>
              </a:defRPr>
            </a:pPr>
            <a:r>
              <a:t>precursor incorporation assays showed a global response to exposure.</a:t>
            </a:r>
          </a:p>
        </p:txBody>
      </p:sp>
      <p:sp>
        <p:nvSpPr>
          <p:cNvPr id="542" name="Shape 542"/>
          <p:cNvSpPr/>
          <p:nvPr/>
        </p:nvSpPr>
        <p:spPr>
          <a:xfrm>
            <a:off x="647700" y="6477000"/>
            <a:ext cx="29972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a:lnSpc>
                <a:spcPts val="2800"/>
              </a:lnSpc>
              <a:spcBef>
                <a:spcPts val="800"/>
              </a:spcBef>
              <a:tabLst>
                <a:tab pos="736600" algn="l"/>
              </a:tabLst>
              <a:defRPr sz="2400">
                <a:solidFill>
                  <a:srgbClr val="FFFFFF"/>
                </a:solidFill>
              </a:defRPr>
            </a:lvl1pPr>
          </a:lstStyle>
          <a:p>
            <a:pPr/>
            <a:r>
              <a:t>Cell wall permeability assayed proved that it disrupts cell wall structure</a:t>
            </a:r>
          </a:p>
        </p:txBody>
      </p:sp>
      <p:pic>
        <p:nvPicPr>
          <p:cNvPr id="543" name="PI.png"/>
          <p:cNvPicPr>
            <a:picLocks noChangeAspect="1"/>
          </p:cNvPicPr>
          <p:nvPr/>
        </p:nvPicPr>
        <p:blipFill>
          <a:blip r:embed="rId3">
            <a:extLst/>
          </a:blip>
          <a:stretch>
            <a:fillRect/>
          </a:stretch>
        </p:blipFill>
        <p:spPr>
          <a:xfrm>
            <a:off x="3771900" y="2032000"/>
            <a:ext cx="8636000" cy="3839909"/>
          </a:xfrm>
          <a:prstGeom prst="rect">
            <a:avLst/>
          </a:prstGeom>
          <a:ln w="12700">
            <a:miter lim="400000"/>
          </a:ln>
        </p:spPr>
      </p:pic>
      <p:pic>
        <p:nvPicPr>
          <p:cNvPr id="544" name="table.png"/>
          <p:cNvPicPr>
            <a:picLocks noChangeAspect="1"/>
          </p:cNvPicPr>
          <p:nvPr/>
        </p:nvPicPr>
        <p:blipFill>
          <a:blip r:embed="rId4">
            <a:extLst/>
          </a:blip>
          <a:stretch>
            <a:fillRect/>
          </a:stretch>
        </p:blipFill>
        <p:spPr>
          <a:xfrm>
            <a:off x="3683000" y="1587500"/>
            <a:ext cx="8813800" cy="4178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541">
                                            <p:bg/>
                                          </p:spTgt>
                                        </p:tgtEl>
                                        <p:attrNameLst>
                                          <p:attrName>style.visibility</p:attrName>
                                        </p:attrNameLst>
                                      </p:cBhvr>
                                      <p:to>
                                        <p:strVal val="visible"/>
                                      </p:to>
                                    </p:set>
                                    <p:animEffect filter="box(out)" transition="in">
                                      <p:cBhvr>
                                        <p:cTn id="7" dur="1000"/>
                                        <p:tgtEl>
                                          <p:spTgt spid="541">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541">
                                            <p:txEl>
                                              <p:pRg st="0" end="0"/>
                                            </p:txEl>
                                          </p:spTgt>
                                        </p:tgtEl>
                                        <p:attrNameLst>
                                          <p:attrName>style.visibility</p:attrName>
                                        </p:attrNameLst>
                                      </p:cBhvr>
                                      <p:to>
                                        <p:strVal val="visible"/>
                                      </p:to>
                                    </p:set>
                                    <p:animEffect filter="box(out)" transition="in">
                                      <p:cBhvr>
                                        <p:cTn id="10" dur="1000"/>
                                        <p:tgtEl>
                                          <p:spTgt spid="5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541">
                                            <p:txEl>
                                              <p:pRg st="1" end="1"/>
                                            </p:txEl>
                                          </p:spTgt>
                                        </p:tgtEl>
                                        <p:attrNameLst>
                                          <p:attrName>style.visibility</p:attrName>
                                        </p:attrNameLst>
                                      </p:cBhvr>
                                      <p:to>
                                        <p:strVal val="visible"/>
                                      </p:to>
                                    </p:set>
                                    <p:animEffect filter="box(out)" transition="in">
                                      <p:cBhvr>
                                        <p:cTn id="15" dur="1000"/>
                                        <p:tgtEl>
                                          <p:spTgt spid="54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541">
                                            <p:txEl>
                                              <p:pRg st="2" end="2"/>
                                            </p:txEl>
                                          </p:spTgt>
                                        </p:tgtEl>
                                        <p:attrNameLst>
                                          <p:attrName>style.visibility</p:attrName>
                                        </p:attrNameLst>
                                      </p:cBhvr>
                                      <p:to>
                                        <p:strVal val="visible"/>
                                      </p:to>
                                    </p:set>
                                    <p:animEffect filter="box(out)" transition="in">
                                      <p:cBhvr>
                                        <p:cTn id="20" dur="1000"/>
                                        <p:tgtEl>
                                          <p:spTgt spid="5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15" grpId="2" fill="hold">
                                  <p:stCondLst>
                                    <p:cond delay="0"/>
                                  </p:stCondLst>
                                  <p:iterate type="el" backwards="0">
                                    <p:tmAbs val="0"/>
                                  </p:iterate>
                                  <p:childTnLst>
                                    <p:set>
                                      <p:cBhvr>
                                        <p:cTn id="24" fill="hold"/>
                                        <p:tgtEl>
                                          <p:spTgt spid="539"/>
                                        </p:tgtEl>
                                        <p:attrNameLst>
                                          <p:attrName>style.visibility</p:attrName>
                                        </p:attrNameLst>
                                      </p:cBhvr>
                                      <p:to>
                                        <p:strVal val="visible"/>
                                      </p:to>
                                    </p:set>
                                    <p:anim calcmode="lin" valueType="num">
                                      <p:cBhvr>
                                        <p:cTn id="25" dur="1000" fill="hold"/>
                                        <p:tgtEl>
                                          <p:spTgt spid="539"/>
                                        </p:tgtEl>
                                        <p:attrNameLst>
                                          <p:attrName>ppt_w</p:attrName>
                                        </p:attrNameLst>
                                      </p:cBhvr>
                                      <p:tavLst>
                                        <p:tav tm="0">
                                          <p:val>
                                            <p:fltVal val="0"/>
                                          </p:val>
                                        </p:tav>
                                        <p:tav tm="100000">
                                          <p:val>
                                            <p:strVal val="#ppt_w"/>
                                          </p:val>
                                        </p:tav>
                                      </p:tavLst>
                                    </p:anim>
                                    <p:anim calcmode="lin" valueType="num">
                                      <p:cBhvr>
                                        <p:cTn id="26" dur="1000" fill="hold"/>
                                        <p:tgtEl>
                                          <p:spTgt spid="539"/>
                                        </p:tgtEl>
                                        <p:attrNameLst>
                                          <p:attrName>ppt_h</p:attrName>
                                        </p:attrNameLst>
                                      </p:cBhvr>
                                      <p:tavLst>
                                        <p:tav tm="0">
                                          <p:val>
                                            <p:fltVal val="0"/>
                                          </p:val>
                                        </p:tav>
                                        <p:tav tm="100000">
                                          <p:val>
                                            <p:strVal val="#ppt_h"/>
                                          </p:val>
                                        </p:tav>
                                      </p:tavLst>
                                    </p:anim>
                                    <p:anim calcmode="lin" valueType="num">
                                      <p:cBhvr>
                                        <p:cTn id="27" dur="1000" fill="hold"/>
                                        <p:tgtEl>
                                          <p:spTgt spid="53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32" presetID="4" grpId="3" fill="hold">
                                  <p:stCondLst>
                                    <p:cond delay="0"/>
                                  </p:stCondLst>
                                  <p:iterate type="el" backwards="0">
                                    <p:tmAbs val="0"/>
                                  </p:iterate>
                                  <p:childTnLst>
                                    <p:set>
                                      <p:cBhvr>
                                        <p:cTn id="32" fill="hold"/>
                                        <p:tgtEl>
                                          <p:spTgt spid="542"/>
                                        </p:tgtEl>
                                        <p:attrNameLst>
                                          <p:attrName>style.visibility</p:attrName>
                                        </p:attrNameLst>
                                      </p:cBhvr>
                                      <p:to>
                                        <p:strVal val="visible"/>
                                      </p:to>
                                    </p:set>
                                    <p:animEffect filter="box(out)" transition="in">
                                      <p:cBhvr>
                                        <p:cTn id="33" dur="1000"/>
                                        <p:tgtEl>
                                          <p:spTgt spid="542"/>
                                        </p:tgtEl>
                                      </p:cBhvr>
                                    </p:animEffect>
                                  </p:childTnLst>
                                </p:cTn>
                              </p:par>
                            </p:childTnLst>
                          </p:cTn>
                        </p:par>
                      </p:childTnLst>
                    </p:cTn>
                  </p:par>
                  <p:par>
                    <p:cTn id="34" fill="hold">
                      <p:stCondLst>
                        <p:cond delay="indefinite"/>
                      </p:stCondLst>
                      <p:childTnLst>
                        <p:par>
                          <p:cTn id="35" fill="hold">
                            <p:stCondLst>
                              <p:cond delay="0"/>
                            </p:stCondLst>
                            <p:childTnLst>
                              <p:par>
                                <p:cTn id="36" presetClass="exit" nodeType="clickEffect" presetSubtype="32" presetID="23" grpId="4" fill="hold">
                                  <p:stCondLst>
                                    <p:cond delay="0"/>
                                  </p:stCondLst>
                                  <p:iterate type="el" backwards="0">
                                    <p:tmAbs val="0"/>
                                  </p:iterate>
                                  <p:childTnLst>
                                    <p:anim calcmode="lin" valueType="num">
                                      <p:cBhvr>
                                        <p:cTn id="37" dur="2000" fill="hold"/>
                                        <p:tgtEl>
                                          <p:spTgt spid="539"/>
                                        </p:tgtEl>
                                        <p:attrNameLst>
                                          <p:attrName>ppt_w</p:attrName>
                                        </p:attrNameLst>
                                      </p:cBhvr>
                                      <p:tavLst>
                                        <p:tav tm="0">
                                          <p:val>
                                            <p:strVal val="ppt_w"/>
                                          </p:val>
                                        </p:tav>
                                        <p:tav tm="100000">
                                          <p:val>
                                            <p:fltVal val="0"/>
                                          </p:val>
                                        </p:tav>
                                      </p:tavLst>
                                    </p:anim>
                                    <p:anim calcmode="lin" valueType="num">
                                      <p:cBhvr>
                                        <p:cTn id="38" dur="2000" fill="hold"/>
                                        <p:tgtEl>
                                          <p:spTgt spid="539"/>
                                        </p:tgtEl>
                                        <p:attrNameLst>
                                          <p:attrName>ppt_h</p:attrName>
                                        </p:attrNameLst>
                                      </p:cBhvr>
                                      <p:tavLst>
                                        <p:tav tm="0">
                                          <p:val>
                                            <p:strVal val="ppt_h"/>
                                          </p:val>
                                        </p:tav>
                                        <p:tav tm="100000">
                                          <p:val>
                                            <p:fltVal val="0"/>
                                          </p:val>
                                        </p:tav>
                                      </p:tavLst>
                                    </p:anim>
                                    <p:set>
                                      <p:cBhvr>
                                        <p:cTn id="39" fill="hold">
                                          <p:stCondLst>
                                            <p:cond delay="1999"/>
                                          </p:stCondLst>
                                        </p:cTn>
                                        <p:tgtEl>
                                          <p:spTgt spid="53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ID="9" grpId="5" fill="hold">
                                  <p:stCondLst>
                                    <p:cond delay="0"/>
                                  </p:stCondLst>
                                  <p:iterate type="el" backwards="0">
                                    <p:tmAbs val="0"/>
                                  </p:iterate>
                                  <p:childTnLst>
                                    <p:set>
                                      <p:cBhvr>
                                        <p:cTn id="43" fill="hold"/>
                                        <p:tgtEl>
                                          <p:spTgt spid="543"/>
                                        </p:tgtEl>
                                        <p:attrNameLst>
                                          <p:attrName>style.visibility</p:attrName>
                                        </p:attrNameLst>
                                      </p:cBhvr>
                                      <p:to>
                                        <p:strVal val="visible"/>
                                      </p:to>
                                    </p:set>
                                    <p:animEffect filter="dissolve" transition="in">
                                      <p:cBhvr>
                                        <p:cTn id="44" dur="1000"/>
                                        <p:tgtEl>
                                          <p:spTgt spid="543"/>
                                        </p:tgtEl>
                                      </p:cBhvr>
                                    </p:animEffect>
                                  </p:childTnLst>
                                </p:cTn>
                              </p:par>
                            </p:childTnLst>
                          </p:cTn>
                        </p:par>
                      </p:childTnLst>
                    </p:cTn>
                  </p:par>
                  <p:par>
                    <p:cTn id="45" fill="hold">
                      <p:stCondLst>
                        <p:cond delay="indefinite"/>
                      </p:stCondLst>
                      <p:childTnLst>
                        <p:par>
                          <p:cTn id="46" fill="hold">
                            <p:stCondLst>
                              <p:cond delay="0"/>
                            </p:stCondLst>
                            <p:childTnLst>
                              <p:par>
                                <p:cTn id="47" presetClass="exit" nodeType="clickEffect" presetSubtype="0" presetID="1" grpId="6" fill="hold">
                                  <p:stCondLst>
                                    <p:cond delay="0"/>
                                  </p:stCondLst>
                                  <p:iterate type="el" backwards="0">
                                    <p:tmAbs val="0"/>
                                  </p:iterate>
                                  <p:childTnLst>
                                    <p:set>
                                      <p:cBhvr>
                                        <p:cTn id="48" fill="hold">
                                          <p:stCondLst>
                                            <p:cond delay="0"/>
                                          </p:stCondLst>
                                        </p:cTn>
                                        <p:tgtEl>
                                          <p:spTgt spid="5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2" grpId="7" fill="hold">
                                  <p:stCondLst>
                                    <p:cond delay="0"/>
                                  </p:stCondLst>
                                  <p:iterate type="el" backwards="0">
                                    <p:tmAbs val="0"/>
                                  </p:iterate>
                                  <p:childTnLst>
                                    <p:set>
                                      <p:cBhvr>
                                        <p:cTn id="52" fill="hold"/>
                                        <p:tgtEl>
                                          <p:spTgt spid="544"/>
                                        </p:tgtEl>
                                        <p:attrNameLst>
                                          <p:attrName>style.visibility</p:attrName>
                                        </p:attrNameLst>
                                      </p:cBhvr>
                                      <p:to>
                                        <p:strVal val="visible"/>
                                      </p:to>
                                    </p:set>
                                    <p:animEffect filter="wipe(left)" transition="in">
                                      <p:cBhvr>
                                        <p:cTn id="53" dur="10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9" grpId="2"/>
      <p:bldP build="p" bldLvl="5" animBg="1" rev="0" advAuto="0" spid="541" grpId="1"/>
      <p:bldP build="whole" bldLvl="1" animBg="1" rev="0" advAuto="0" spid="539" grpId="4"/>
      <p:bldP build="whole" bldLvl="1" animBg="1" rev="0" advAuto="0" spid="544" grpId="7"/>
      <p:bldP build="whole" bldLvl="1" animBg="1" rev="0" advAuto="0" spid="542" grpId="3"/>
      <p:bldP build="whole" bldLvl="1" animBg="1" rev="0" advAuto="0" spid="543" grpId="5"/>
      <p:bldP build="whole" bldLvl="1" animBg="1" rev="0" advAuto="0" spid="543" grpId="6"/>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6" name="enediynes.png"/>
          <p:cNvPicPr>
            <a:picLocks noChangeAspect="1"/>
          </p:cNvPicPr>
          <p:nvPr>
            <p:ph type="pic" idx="13"/>
          </p:nvPr>
        </p:nvPicPr>
        <p:blipFill>
          <a:blip r:embed="rId2">
            <a:extLst/>
          </a:blip>
          <a:srcRect l="0" t="0" r="0" b="0"/>
          <a:stretch>
            <a:fillRect/>
          </a:stretch>
        </p:blipFill>
        <p:spPr>
          <a:xfrm>
            <a:off x="651590" y="3744336"/>
            <a:ext cx="5687855" cy="4401315"/>
          </a:xfrm>
          <a:prstGeom prst="rect">
            <a:avLst/>
          </a:prstGeom>
        </p:spPr>
      </p:pic>
      <p:sp>
        <p:nvSpPr>
          <p:cNvPr id="547" name="Shape 547"/>
          <p:cNvSpPr/>
          <p:nvPr>
            <p:ph type="title"/>
          </p:nvPr>
        </p:nvSpPr>
        <p:spPr>
          <a:prstGeom prst="rect">
            <a:avLst/>
          </a:prstGeom>
        </p:spPr>
        <p:txBody>
          <a:bodyPr/>
          <a:lstStyle/>
          <a:p>
            <a:pPr/>
            <a:r>
              <a:t>Non-antimicrobials...</a:t>
            </a:r>
          </a:p>
        </p:txBody>
      </p:sp>
      <p:sp>
        <p:nvSpPr>
          <p:cNvPr id="548" name="Shape 548"/>
          <p:cNvSpPr/>
          <p:nvPr>
            <p:ph type="body" sz="half" idx="1"/>
          </p:nvPr>
        </p:nvSpPr>
        <p:spPr>
          <a:xfrm>
            <a:off x="6680200" y="774700"/>
            <a:ext cx="5702300" cy="8661400"/>
          </a:xfrm>
          <a:prstGeom prst="rect">
            <a:avLst/>
          </a:prstGeom>
        </p:spPr>
        <p:txBody>
          <a:bodyPr/>
          <a:lstStyle/>
          <a:p>
            <a:pPr>
              <a:lnSpc>
                <a:spcPts val="2800"/>
              </a:lnSpc>
              <a:defRPr sz="2400"/>
            </a:pPr>
            <a:r>
              <a:t>Natural products are not only used as antimicrobials</a:t>
            </a:r>
          </a:p>
          <a:p>
            <a:pPr>
              <a:lnSpc>
                <a:spcPts val="2800"/>
              </a:lnSpc>
              <a:defRPr sz="2400"/>
            </a:pPr>
            <a:r>
              <a:t>Very good history of use in as anti-cancer compounds</a:t>
            </a:r>
          </a:p>
          <a:p>
            <a:pPr>
              <a:lnSpc>
                <a:spcPts val="2800"/>
              </a:lnSpc>
              <a:defRPr sz="2400"/>
            </a:pPr>
            <a:r>
              <a:t>Enediynes discovered in actinomycetes</a:t>
            </a:r>
          </a:p>
          <a:p>
            <a:pPr>
              <a:lnSpc>
                <a:spcPts val="2800"/>
              </a:lnSpc>
              <a:defRPr sz="2400"/>
            </a:pPr>
            <a:r>
              <a:t>Among the most cytotoxic compounds ever discovered - 50%-effective dose ranges in cell killing assays of 10</a:t>
            </a:r>
            <a:r>
              <a:rPr baseline="31999"/>
              <a:t>-17</a:t>
            </a:r>
            <a:r>
              <a:t> M, nominal concentration of one molecule per cell!</a:t>
            </a:r>
          </a:p>
          <a:p>
            <a:pPr>
              <a:lnSpc>
                <a:spcPts val="2800"/>
              </a:lnSpc>
              <a:defRPr sz="2400"/>
            </a:pPr>
            <a:r>
              <a:t>Mode of action - bind to DNA, ring is under strain, binding results in a ring collapse and diradical formation.</a:t>
            </a:r>
          </a:p>
          <a:p>
            <a:pPr>
              <a:lnSpc>
                <a:spcPts val="2800"/>
              </a:lnSpc>
              <a:defRPr sz="2400"/>
            </a:pPr>
            <a:r>
              <a:t>The diradical abstracts hydrogen ions from the DNA resulting is strand scission</a:t>
            </a:r>
          </a:p>
          <a:p>
            <a:pPr>
              <a:lnSpc>
                <a:spcPts val="2800"/>
              </a:lnSpc>
              <a:defRPr sz="2400"/>
            </a:pPr>
            <a:r>
              <a:t>Too toxic for direct application - attached to antibodies for targeted delivery to tumor cells -Mylotarg</a:t>
            </a:r>
            <a:r>
              <a:rPr baseline="31999"/>
              <a:t>TM</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546"/>
                                        </p:tgtEl>
                                        <p:attrNameLst>
                                          <p:attrName>style.visibility</p:attrName>
                                        </p:attrNameLst>
                                      </p:cBhvr>
                                      <p:to>
                                        <p:strVal val="visible"/>
                                      </p:to>
                                    </p:set>
                                    <p:animEffect filter="box(out)" transition="in">
                                      <p:cBhvr>
                                        <p:cTn id="7" dur="10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 grpId="2" fill="hold">
                                  <p:stCondLst>
                                    <p:cond delay="0"/>
                                  </p:stCondLst>
                                  <p:iterate type="lt" backwards="0">
                                    <p:tmAbs val="0"/>
                                  </p:iterate>
                                  <p:childTnLst>
                                    <p:set>
                                      <p:cBhvr>
                                        <p:cTn id="11" fill="hold"/>
                                        <p:tgtEl>
                                          <p:spTgt spid="548">
                                            <p:bg/>
                                          </p:spTgt>
                                        </p:tgtEl>
                                        <p:attrNameLst>
                                          <p:attrName>style.visibility</p:attrName>
                                        </p:attrNameLst>
                                      </p:cBhvr>
                                      <p:to>
                                        <p:strVal val="visible"/>
                                      </p:to>
                                    </p:set>
                                    <p:anim calcmode="lin" valueType="num">
                                      <p:cBhvr>
                                        <p:cTn id="12" dur="100" fill="hold"/>
                                        <p:tgtEl>
                                          <p:spTgt spid="548">
                                            <p:bg/>
                                          </p:spTgt>
                                        </p:tgtEl>
                                        <p:attrNameLst>
                                          <p:attrName>ppt_x</p:attrName>
                                        </p:attrNameLst>
                                      </p:cBhvr>
                                      <p:tavLst>
                                        <p:tav tm="0">
                                          <p:val>
                                            <p:strVal val="#ppt_x"/>
                                          </p:val>
                                        </p:tav>
                                        <p:tav tm="100000">
                                          <p:val>
                                            <p:strVal val="#ppt_x"/>
                                          </p:val>
                                        </p:tav>
                                      </p:tavLst>
                                    </p:anim>
                                    <p:anim calcmode="lin" valueType="num">
                                      <p:cBhvr>
                                        <p:cTn id="13" dur="100" fill="hold"/>
                                        <p:tgtEl>
                                          <p:spTgt spid="548">
                                            <p:bg/>
                                          </p:spTgt>
                                        </p:tgtEl>
                                        <p:attrNameLst>
                                          <p:attrName>ppt_y</p:attrName>
                                        </p:attrNameLst>
                                      </p:cBhvr>
                                      <p:tavLst>
                                        <p:tav tm="0">
                                          <p:val>
                                            <p:strVal val="0-#ppt_h/2"/>
                                          </p:val>
                                        </p:tav>
                                        <p:tav tm="100000">
                                          <p:val>
                                            <p:strVal val="#ppt_y"/>
                                          </p:val>
                                        </p:tav>
                                      </p:tavLst>
                                    </p:anim>
                                  </p:childTnLst>
                                </p:cTn>
                              </p:par>
                              <p:par>
                                <p:cTn id="14" presetClass="entr" nodeType="withEffect" presetSubtype="1" presetID="2" grpId="2" fill="hold">
                                  <p:stCondLst>
                                    <p:cond delay="0"/>
                                  </p:stCondLst>
                                  <p:iterate type="lt" backwards="0">
                                    <p:tmAbs val="0"/>
                                  </p:iterate>
                                  <p:childTnLst>
                                    <p:set>
                                      <p:cBhvr>
                                        <p:cTn id="15" fill="hold"/>
                                        <p:tgtEl>
                                          <p:spTgt spid="548">
                                            <p:txEl>
                                              <p:pRg st="0" end="0"/>
                                            </p:txEl>
                                          </p:spTgt>
                                        </p:tgtEl>
                                        <p:attrNameLst>
                                          <p:attrName>style.visibility</p:attrName>
                                        </p:attrNameLst>
                                      </p:cBhvr>
                                      <p:to>
                                        <p:strVal val="visible"/>
                                      </p:to>
                                    </p:set>
                                    <p:anim calcmode="lin" valueType="num">
                                      <p:cBhvr>
                                        <p:cTn id="16" dur="100" fill="hold"/>
                                        <p:tgtEl>
                                          <p:spTgt spid="548">
                                            <p:txEl>
                                              <p:pRg st="0" end="0"/>
                                            </p:txEl>
                                          </p:spTgt>
                                        </p:tgtEl>
                                        <p:attrNameLst>
                                          <p:attrName>ppt_x</p:attrName>
                                        </p:attrNameLst>
                                      </p:cBhvr>
                                      <p:tavLst>
                                        <p:tav tm="0">
                                          <p:val>
                                            <p:strVal val="#ppt_x"/>
                                          </p:val>
                                        </p:tav>
                                        <p:tav tm="100000">
                                          <p:val>
                                            <p:strVal val="#ppt_x"/>
                                          </p:val>
                                        </p:tav>
                                      </p:tavLst>
                                    </p:anim>
                                    <p:anim calcmode="lin" valueType="num">
                                      <p:cBhvr>
                                        <p:cTn id="17" dur="100" fill="hold"/>
                                        <p:tgtEl>
                                          <p:spTgt spid="54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 grpId="2" fill="hold">
                                  <p:stCondLst>
                                    <p:cond delay="0"/>
                                  </p:stCondLst>
                                  <p:iterate type="lt" backwards="0">
                                    <p:tmAbs val="0"/>
                                  </p:iterate>
                                  <p:childTnLst>
                                    <p:set>
                                      <p:cBhvr>
                                        <p:cTn id="21" fill="hold"/>
                                        <p:tgtEl>
                                          <p:spTgt spid="548">
                                            <p:txEl>
                                              <p:pRg st="1" end="1"/>
                                            </p:txEl>
                                          </p:spTgt>
                                        </p:tgtEl>
                                        <p:attrNameLst>
                                          <p:attrName>style.visibility</p:attrName>
                                        </p:attrNameLst>
                                      </p:cBhvr>
                                      <p:to>
                                        <p:strVal val="visible"/>
                                      </p:to>
                                    </p:set>
                                    <p:anim calcmode="lin" valueType="num">
                                      <p:cBhvr>
                                        <p:cTn id="22" dur="100" fill="hold"/>
                                        <p:tgtEl>
                                          <p:spTgt spid="548">
                                            <p:txEl>
                                              <p:pRg st="1" end="1"/>
                                            </p:txEl>
                                          </p:spTgt>
                                        </p:tgtEl>
                                        <p:attrNameLst>
                                          <p:attrName>ppt_x</p:attrName>
                                        </p:attrNameLst>
                                      </p:cBhvr>
                                      <p:tavLst>
                                        <p:tav tm="0">
                                          <p:val>
                                            <p:strVal val="#ppt_x"/>
                                          </p:val>
                                        </p:tav>
                                        <p:tav tm="100000">
                                          <p:val>
                                            <p:strVal val="#ppt_x"/>
                                          </p:val>
                                        </p:tav>
                                      </p:tavLst>
                                    </p:anim>
                                    <p:anim calcmode="lin" valueType="num">
                                      <p:cBhvr>
                                        <p:cTn id="23" dur="100" fill="hold"/>
                                        <p:tgtEl>
                                          <p:spTgt spid="54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 presetID="2" grpId="2" fill="hold">
                                  <p:stCondLst>
                                    <p:cond delay="0"/>
                                  </p:stCondLst>
                                  <p:iterate type="lt" backwards="0">
                                    <p:tmAbs val="0"/>
                                  </p:iterate>
                                  <p:childTnLst>
                                    <p:set>
                                      <p:cBhvr>
                                        <p:cTn id="27" fill="hold"/>
                                        <p:tgtEl>
                                          <p:spTgt spid="548">
                                            <p:txEl>
                                              <p:pRg st="2" end="2"/>
                                            </p:txEl>
                                          </p:spTgt>
                                        </p:tgtEl>
                                        <p:attrNameLst>
                                          <p:attrName>style.visibility</p:attrName>
                                        </p:attrNameLst>
                                      </p:cBhvr>
                                      <p:to>
                                        <p:strVal val="visible"/>
                                      </p:to>
                                    </p:set>
                                    <p:anim calcmode="lin" valueType="num">
                                      <p:cBhvr>
                                        <p:cTn id="28" dur="100" fill="hold"/>
                                        <p:tgtEl>
                                          <p:spTgt spid="548">
                                            <p:txEl>
                                              <p:pRg st="2" end="2"/>
                                            </p:txEl>
                                          </p:spTgt>
                                        </p:tgtEl>
                                        <p:attrNameLst>
                                          <p:attrName>ppt_x</p:attrName>
                                        </p:attrNameLst>
                                      </p:cBhvr>
                                      <p:tavLst>
                                        <p:tav tm="0">
                                          <p:val>
                                            <p:strVal val="#ppt_x"/>
                                          </p:val>
                                        </p:tav>
                                        <p:tav tm="100000">
                                          <p:val>
                                            <p:strVal val="#ppt_x"/>
                                          </p:val>
                                        </p:tav>
                                      </p:tavLst>
                                    </p:anim>
                                    <p:anim calcmode="lin" valueType="num">
                                      <p:cBhvr>
                                        <p:cTn id="29" dur="100" fill="hold"/>
                                        <p:tgtEl>
                                          <p:spTgt spid="54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 presetID="2" grpId="2" fill="hold">
                                  <p:stCondLst>
                                    <p:cond delay="0"/>
                                  </p:stCondLst>
                                  <p:iterate type="lt" backwards="0">
                                    <p:tmAbs val="0"/>
                                  </p:iterate>
                                  <p:childTnLst>
                                    <p:set>
                                      <p:cBhvr>
                                        <p:cTn id="33" fill="hold"/>
                                        <p:tgtEl>
                                          <p:spTgt spid="548">
                                            <p:txEl>
                                              <p:pRg st="3" end="3"/>
                                            </p:txEl>
                                          </p:spTgt>
                                        </p:tgtEl>
                                        <p:attrNameLst>
                                          <p:attrName>style.visibility</p:attrName>
                                        </p:attrNameLst>
                                      </p:cBhvr>
                                      <p:to>
                                        <p:strVal val="visible"/>
                                      </p:to>
                                    </p:set>
                                    <p:anim calcmode="lin" valueType="num">
                                      <p:cBhvr>
                                        <p:cTn id="34" dur="100" fill="hold"/>
                                        <p:tgtEl>
                                          <p:spTgt spid="548">
                                            <p:txEl>
                                              <p:pRg st="3" end="3"/>
                                            </p:txEl>
                                          </p:spTgt>
                                        </p:tgtEl>
                                        <p:attrNameLst>
                                          <p:attrName>ppt_x</p:attrName>
                                        </p:attrNameLst>
                                      </p:cBhvr>
                                      <p:tavLst>
                                        <p:tav tm="0">
                                          <p:val>
                                            <p:strVal val="#ppt_x"/>
                                          </p:val>
                                        </p:tav>
                                        <p:tav tm="100000">
                                          <p:val>
                                            <p:strVal val="#ppt_x"/>
                                          </p:val>
                                        </p:tav>
                                      </p:tavLst>
                                    </p:anim>
                                    <p:anim calcmode="lin" valueType="num">
                                      <p:cBhvr>
                                        <p:cTn id="35" dur="100" fill="hold"/>
                                        <p:tgtEl>
                                          <p:spTgt spid="54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1" presetID="2" grpId="2" fill="hold">
                                  <p:stCondLst>
                                    <p:cond delay="0"/>
                                  </p:stCondLst>
                                  <p:iterate type="lt" backwards="0">
                                    <p:tmAbs val="0"/>
                                  </p:iterate>
                                  <p:childTnLst>
                                    <p:set>
                                      <p:cBhvr>
                                        <p:cTn id="39" fill="hold"/>
                                        <p:tgtEl>
                                          <p:spTgt spid="548">
                                            <p:txEl>
                                              <p:pRg st="4" end="4"/>
                                            </p:txEl>
                                          </p:spTgt>
                                        </p:tgtEl>
                                        <p:attrNameLst>
                                          <p:attrName>style.visibility</p:attrName>
                                        </p:attrNameLst>
                                      </p:cBhvr>
                                      <p:to>
                                        <p:strVal val="visible"/>
                                      </p:to>
                                    </p:set>
                                    <p:anim calcmode="lin" valueType="num">
                                      <p:cBhvr>
                                        <p:cTn id="40" dur="100" fill="hold"/>
                                        <p:tgtEl>
                                          <p:spTgt spid="548">
                                            <p:txEl>
                                              <p:pRg st="4" end="4"/>
                                            </p:txEl>
                                          </p:spTgt>
                                        </p:tgtEl>
                                        <p:attrNameLst>
                                          <p:attrName>ppt_x</p:attrName>
                                        </p:attrNameLst>
                                      </p:cBhvr>
                                      <p:tavLst>
                                        <p:tav tm="0">
                                          <p:val>
                                            <p:strVal val="#ppt_x"/>
                                          </p:val>
                                        </p:tav>
                                        <p:tav tm="100000">
                                          <p:val>
                                            <p:strVal val="#ppt_x"/>
                                          </p:val>
                                        </p:tav>
                                      </p:tavLst>
                                    </p:anim>
                                    <p:anim calcmode="lin" valueType="num">
                                      <p:cBhvr>
                                        <p:cTn id="41" dur="100" fill="hold"/>
                                        <p:tgtEl>
                                          <p:spTgt spid="54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1" presetID="2" grpId="2" fill="hold">
                                  <p:stCondLst>
                                    <p:cond delay="0"/>
                                  </p:stCondLst>
                                  <p:iterate type="lt" backwards="0">
                                    <p:tmAbs val="0"/>
                                  </p:iterate>
                                  <p:childTnLst>
                                    <p:set>
                                      <p:cBhvr>
                                        <p:cTn id="45" fill="hold"/>
                                        <p:tgtEl>
                                          <p:spTgt spid="548">
                                            <p:txEl>
                                              <p:pRg st="5" end="5"/>
                                            </p:txEl>
                                          </p:spTgt>
                                        </p:tgtEl>
                                        <p:attrNameLst>
                                          <p:attrName>style.visibility</p:attrName>
                                        </p:attrNameLst>
                                      </p:cBhvr>
                                      <p:to>
                                        <p:strVal val="visible"/>
                                      </p:to>
                                    </p:set>
                                    <p:anim calcmode="lin" valueType="num">
                                      <p:cBhvr>
                                        <p:cTn id="46" dur="100" fill="hold"/>
                                        <p:tgtEl>
                                          <p:spTgt spid="548">
                                            <p:txEl>
                                              <p:pRg st="5" end="5"/>
                                            </p:txEl>
                                          </p:spTgt>
                                        </p:tgtEl>
                                        <p:attrNameLst>
                                          <p:attrName>ppt_x</p:attrName>
                                        </p:attrNameLst>
                                      </p:cBhvr>
                                      <p:tavLst>
                                        <p:tav tm="0">
                                          <p:val>
                                            <p:strVal val="#ppt_x"/>
                                          </p:val>
                                        </p:tav>
                                        <p:tav tm="100000">
                                          <p:val>
                                            <p:strVal val="#ppt_x"/>
                                          </p:val>
                                        </p:tav>
                                      </p:tavLst>
                                    </p:anim>
                                    <p:anim calcmode="lin" valueType="num">
                                      <p:cBhvr>
                                        <p:cTn id="47" dur="100" fill="hold"/>
                                        <p:tgtEl>
                                          <p:spTgt spid="548">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 presetID="2" grpId="2" fill="hold">
                                  <p:stCondLst>
                                    <p:cond delay="0"/>
                                  </p:stCondLst>
                                  <p:iterate type="lt" backwards="0">
                                    <p:tmAbs val="0"/>
                                  </p:iterate>
                                  <p:childTnLst>
                                    <p:set>
                                      <p:cBhvr>
                                        <p:cTn id="51" fill="hold"/>
                                        <p:tgtEl>
                                          <p:spTgt spid="548">
                                            <p:txEl>
                                              <p:pRg st="6" end="6"/>
                                            </p:txEl>
                                          </p:spTgt>
                                        </p:tgtEl>
                                        <p:attrNameLst>
                                          <p:attrName>style.visibility</p:attrName>
                                        </p:attrNameLst>
                                      </p:cBhvr>
                                      <p:to>
                                        <p:strVal val="visible"/>
                                      </p:to>
                                    </p:set>
                                    <p:anim calcmode="lin" valueType="num">
                                      <p:cBhvr>
                                        <p:cTn id="52" dur="100" fill="hold"/>
                                        <p:tgtEl>
                                          <p:spTgt spid="548">
                                            <p:txEl>
                                              <p:pRg st="6" end="6"/>
                                            </p:txEl>
                                          </p:spTgt>
                                        </p:tgtEl>
                                        <p:attrNameLst>
                                          <p:attrName>ppt_x</p:attrName>
                                        </p:attrNameLst>
                                      </p:cBhvr>
                                      <p:tavLst>
                                        <p:tav tm="0">
                                          <p:val>
                                            <p:strVal val="#ppt_x"/>
                                          </p:val>
                                        </p:tav>
                                        <p:tav tm="100000">
                                          <p:val>
                                            <p:strVal val="#ppt_x"/>
                                          </p:val>
                                        </p:tav>
                                      </p:tavLst>
                                    </p:anim>
                                    <p:anim calcmode="lin" valueType="num">
                                      <p:cBhvr>
                                        <p:cTn id="53" dur="100" fill="hold"/>
                                        <p:tgtEl>
                                          <p:spTgt spid="548">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48" grpId="2"/>
      <p:bldP build="whole" bldLvl="1" animBg="1" rev="0" advAuto="0" spid="546"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0" name="ene genes.png"/>
          <p:cNvPicPr>
            <a:picLocks noChangeAspect="1"/>
          </p:cNvPicPr>
          <p:nvPr>
            <p:ph type="pic" idx="13"/>
          </p:nvPr>
        </p:nvPicPr>
        <p:blipFill>
          <a:blip r:embed="rId2">
            <a:extLst/>
          </a:blip>
          <a:srcRect l="1024" t="0" r="585" b="0"/>
          <a:stretch>
            <a:fillRect/>
          </a:stretch>
        </p:blipFill>
        <p:spPr>
          <a:xfrm>
            <a:off x="3835400" y="673100"/>
            <a:ext cx="8534400" cy="5988621"/>
          </a:xfrm>
          <a:prstGeom prst="rect">
            <a:avLst/>
          </a:prstGeom>
        </p:spPr>
      </p:pic>
      <p:sp>
        <p:nvSpPr>
          <p:cNvPr id="551" name="Shape 551"/>
          <p:cNvSpPr/>
          <p:nvPr>
            <p:ph type="title"/>
          </p:nvPr>
        </p:nvSpPr>
        <p:spPr>
          <a:prstGeom prst="rect">
            <a:avLst/>
          </a:prstGeom>
        </p:spPr>
        <p:txBody>
          <a:bodyPr/>
          <a:lstStyle>
            <a:lvl1pPr>
              <a:lnSpc>
                <a:spcPts val="6200"/>
              </a:lnSpc>
              <a:defRPr sz="5200"/>
            </a:lvl1pPr>
          </a:lstStyle>
          <a:p>
            <a:pPr/>
            <a:r>
              <a:t>Identifying novel enediynes</a:t>
            </a:r>
          </a:p>
        </p:txBody>
      </p:sp>
      <p:sp>
        <p:nvSpPr>
          <p:cNvPr id="552" name="Shape 552"/>
          <p:cNvSpPr/>
          <p:nvPr/>
        </p:nvSpPr>
        <p:spPr>
          <a:xfrm>
            <a:off x="635000" y="635000"/>
            <a:ext cx="2997200" cy="896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3300"/>
              </a:lnSpc>
              <a:spcBef>
                <a:spcPts val="800"/>
              </a:spcBef>
              <a:tabLst>
                <a:tab pos="736600" algn="l"/>
              </a:tabLst>
              <a:defRPr sz="2800">
                <a:solidFill>
                  <a:srgbClr val="FFFFFF"/>
                </a:solidFill>
              </a:defRPr>
            </a:pPr>
            <a:r>
              <a:t>Authors took 70 strains and subjected them to genome scanning.</a:t>
            </a:r>
          </a:p>
          <a:p>
            <a:pPr algn="l">
              <a:lnSpc>
                <a:spcPts val="3300"/>
              </a:lnSpc>
              <a:spcBef>
                <a:spcPts val="800"/>
              </a:spcBef>
              <a:tabLst>
                <a:tab pos="736600" algn="l"/>
              </a:tabLst>
              <a:defRPr sz="2800">
                <a:solidFill>
                  <a:srgbClr val="FFFFFF"/>
                </a:solidFill>
              </a:defRPr>
            </a:pPr>
          </a:p>
          <a:p>
            <a:pPr algn="l">
              <a:lnSpc>
                <a:spcPts val="3300"/>
              </a:lnSpc>
              <a:spcBef>
                <a:spcPts val="800"/>
              </a:spcBef>
              <a:tabLst>
                <a:tab pos="736600" algn="l"/>
              </a:tabLst>
              <a:defRPr sz="2800">
                <a:solidFill>
                  <a:srgbClr val="FFFFFF"/>
                </a:solidFill>
              </a:defRPr>
            </a:pPr>
            <a:r>
              <a:t>10% of the strains had genes for enediyne biosynthesis</a:t>
            </a:r>
          </a:p>
          <a:p>
            <a:pPr algn="l">
              <a:lnSpc>
                <a:spcPts val="3300"/>
              </a:lnSpc>
              <a:spcBef>
                <a:spcPts val="800"/>
              </a:spcBef>
              <a:tabLst>
                <a:tab pos="736600" algn="l"/>
              </a:tabLst>
              <a:defRPr sz="2800">
                <a:solidFill>
                  <a:srgbClr val="FFFFFF"/>
                </a:solidFill>
              </a:defRPr>
            </a:pPr>
          </a:p>
          <a:p>
            <a:pPr algn="l">
              <a:lnSpc>
                <a:spcPts val="3300"/>
              </a:lnSpc>
              <a:spcBef>
                <a:spcPts val="800"/>
              </a:spcBef>
              <a:tabLst>
                <a:tab pos="736600" algn="l"/>
              </a:tabLst>
              <a:defRPr sz="2800">
                <a:solidFill>
                  <a:srgbClr val="FFFFFF"/>
                </a:solidFill>
              </a:defRPr>
            </a:pPr>
            <a:r>
              <a:t>Strains prioritized on genetic basis i.e. those genes that look diverse/novel</a:t>
            </a:r>
          </a:p>
        </p:txBody>
      </p:sp>
      <p:pic>
        <p:nvPicPr>
          <p:cNvPr id="553" name="BIA.png"/>
          <p:cNvPicPr>
            <a:picLocks noChangeAspect="1"/>
          </p:cNvPicPr>
          <p:nvPr/>
        </p:nvPicPr>
        <p:blipFill>
          <a:blip r:embed="rId3">
            <a:extLst/>
          </a:blip>
          <a:stretch>
            <a:fillRect/>
          </a:stretch>
        </p:blipFill>
        <p:spPr>
          <a:xfrm>
            <a:off x="5613400" y="419100"/>
            <a:ext cx="4957888" cy="6502400"/>
          </a:xfrm>
          <a:prstGeom prst="rect">
            <a:avLst/>
          </a:prstGeom>
          <a:ln w="12700">
            <a:miter lim="400000"/>
          </a:ln>
        </p:spPr>
      </p:pic>
      <p:sp>
        <p:nvSpPr>
          <p:cNvPr id="554" name="Shape 554"/>
          <p:cNvSpPr/>
          <p:nvPr/>
        </p:nvSpPr>
        <p:spPr>
          <a:xfrm>
            <a:off x="635000" y="635000"/>
            <a:ext cx="2997200" cy="755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3300"/>
              </a:lnSpc>
              <a:spcBef>
                <a:spcPts val="800"/>
              </a:spcBef>
              <a:tabLst>
                <a:tab pos="736600" algn="l"/>
              </a:tabLst>
              <a:defRPr sz="2800">
                <a:solidFill>
                  <a:srgbClr val="FFFFFF"/>
                </a:solidFill>
              </a:defRPr>
            </a:pPr>
            <a:r>
              <a:t>Allowed authors to concentrate on novelty</a:t>
            </a:r>
          </a:p>
          <a:p>
            <a:pPr algn="l">
              <a:lnSpc>
                <a:spcPts val="3300"/>
              </a:lnSpc>
              <a:spcBef>
                <a:spcPts val="800"/>
              </a:spcBef>
              <a:tabLst>
                <a:tab pos="736600" algn="l"/>
              </a:tabLst>
              <a:defRPr sz="2800">
                <a:solidFill>
                  <a:srgbClr val="FFFFFF"/>
                </a:solidFill>
              </a:defRPr>
            </a:pPr>
          </a:p>
          <a:p>
            <a:pPr algn="l">
              <a:lnSpc>
                <a:spcPts val="3300"/>
              </a:lnSpc>
              <a:spcBef>
                <a:spcPts val="800"/>
              </a:spcBef>
              <a:tabLst>
                <a:tab pos="736600" algn="l"/>
              </a:tabLst>
              <a:defRPr sz="2800">
                <a:solidFill>
                  <a:srgbClr val="FFFFFF"/>
                </a:solidFill>
              </a:defRPr>
            </a:pPr>
            <a:r>
              <a:t>Strains put through a number of fermentation conditions and screened in assay that identifies DNA damage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10" presetID="19" grpId="1" fill="hold">
                                  <p:stCondLst>
                                    <p:cond delay="0"/>
                                  </p:stCondLst>
                                  <p:iterate type="lt" backwards="0">
                                    <p:tmAbs val="0"/>
                                  </p:iterate>
                                  <p:childTnLst>
                                    <p:anim calcmode="lin" valueType="num">
                                      <p:cBhvr>
                                        <p:cTn id="6" dur="500" fill="hold"/>
                                        <p:tgtEl>
                                          <p:spTgt spid="552"/>
                                        </p:tgtEl>
                                        <p:attrNameLst>
                                          <p:attrName>ppt_h</p:attrName>
                                        </p:attrNameLst>
                                      </p:cBhvr>
                                      <p:tavLst>
                                        <p:tav tm="0">
                                          <p:val>
                                            <p:strVal val="ppt_h"/>
                                          </p:val>
                                        </p:tav>
                                        <p:tav tm="100000">
                                          <p:val>
                                            <p:strVal val="ppt_h"/>
                                          </p:val>
                                        </p:tav>
                                      </p:tavLst>
                                    </p:anim>
                                    <p:anim calcmode="lin" valueType="num">
                                      <p:cBhvr>
                                        <p:cTn id="7" dur="500" fill="hold"/>
                                        <p:tgtEl>
                                          <p:spTgt spid="5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fill="hold">
                                          <p:stCondLst>
                                            <p:cond delay="499"/>
                                          </p:stCondLst>
                                        </p:cTn>
                                        <p:tgtEl>
                                          <p:spTgt spid="55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Class="exit" nodeType="clickEffect" presetSubtype="10" presetID="19" grpId="2" fill="hold">
                                  <p:stCondLst>
                                    <p:cond delay="0"/>
                                  </p:stCondLst>
                                  <p:iterate type="el" backwards="0">
                                    <p:tmAbs val="0"/>
                                  </p:iterate>
                                  <p:childTnLst>
                                    <p:anim calcmode="lin" valueType="num">
                                      <p:cBhvr>
                                        <p:cTn id="12" dur="1000" fill="hold"/>
                                        <p:tgtEl>
                                          <p:spTgt spid="550"/>
                                        </p:tgtEl>
                                        <p:attrNameLst>
                                          <p:attrName>ppt_h</p:attrName>
                                        </p:attrNameLst>
                                      </p:cBhvr>
                                      <p:tavLst>
                                        <p:tav tm="0">
                                          <p:val>
                                            <p:strVal val="ppt_h"/>
                                          </p:val>
                                        </p:tav>
                                        <p:tav tm="100000">
                                          <p:val>
                                            <p:strVal val="ppt_h"/>
                                          </p:val>
                                        </p:tav>
                                      </p:tavLst>
                                    </p:anim>
                                    <p:anim calcmode="lin" valueType="num">
                                      <p:cBhvr>
                                        <p:cTn id="13" dur="1000" fill="hold"/>
                                        <p:tgtEl>
                                          <p:spTgt spid="5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 fill="hold">
                                          <p:stCondLst>
                                            <p:cond delay="999"/>
                                          </p:stCondLst>
                                        </p:cTn>
                                        <p:tgtEl>
                                          <p:spTgt spid="5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15" grpId="3" fill="hold">
                                  <p:stCondLst>
                                    <p:cond delay="0"/>
                                  </p:stCondLst>
                                  <p:iterate type="el" backwards="0">
                                    <p:tmAbs val="0"/>
                                  </p:iterate>
                                  <p:childTnLst>
                                    <p:set>
                                      <p:cBhvr>
                                        <p:cTn id="18" fill="hold"/>
                                        <p:tgtEl>
                                          <p:spTgt spid="553"/>
                                        </p:tgtEl>
                                        <p:attrNameLst>
                                          <p:attrName>style.visibility</p:attrName>
                                        </p:attrNameLst>
                                      </p:cBhvr>
                                      <p:to>
                                        <p:strVal val="visible"/>
                                      </p:to>
                                    </p:set>
                                    <p:anim calcmode="lin" valueType="num">
                                      <p:cBhvr>
                                        <p:cTn id="19" dur="1000" fill="hold"/>
                                        <p:tgtEl>
                                          <p:spTgt spid="553"/>
                                        </p:tgtEl>
                                        <p:attrNameLst>
                                          <p:attrName>ppt_w</p:attrName>
                                        </p:attrNameLst>
                                      </p:cBhvr>
                                      <p:tavLst>
                                        <p:tav tm="0">
                                          <p:val>
                                            <p:fltVal val="0"/>
                                          </p:val>
                                        </p:tav>
                                        <p:tav tm="100000">
                                          <p:val>
                                            <p:strVal val="#ppt_w"/>
                                          </p:val>
                                        </p:tav>
                                      </p:tavLst>
                                    </p:anim>
                                    <p:anim calcmode="lin" valueType="num">
                                      <p:cBhvr>
                                        <p:cTn id="20" dur="1000" fill="hold"/>
                                        <p:tgtEl>
                                          <p:spTgt spid="553"/>
                                        </p:tgtEl>
                                        <p:attrNameLst>
                                          <p:attrName>ppt_h</p:attrName>
                                        </p:attrNameLst>
                                      </p:cBhvr>
                                      <p:tavLst>
                                        <p:tav tm="0">
                                          <p:val>
                                            <p:fltVal val="0"/>
                                          </p:val>
                                        </p:tav>
                                        <p:tav tm="100000">
                                          <p:val>
                                            <p:strVal val="#ppt_h"/>
                                          </p:val>
                                        </p:tav>
                                      </p:tavLst>
                                    </p:anim>
                                    <p:anim calcmode="lin" valueType="num">
                                      <p:cBhvr>
                                        <p:cTn id="21" dur="1000" fill="hold"/>
                                        <p:tgtEl>
                                          <p:spTgt spid="55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4" fill="hold">
                                  <p:stCondLst>
                                    <p:cond delay="0"/>
                                  </p:stCondLst>
                                  <p:iterate type="el" backwards="0">
                                    <p:tmAbs val="0"/>
                                  </p:iterate>
                                  <p:childTnLst>
                                    <p:set>
                                      <p:cBhvr>
                                        <p:cTn id="26" fill="hold"/>
                                        <p:tgtEl>
                                          <p:spTgt spid="5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3" grpId="3"/>
      <p:bldP build="whole" bldLvl="1" animBg="1" rev="0" advAuto="0" spid="550" grpId="2"/>
      <p:bldP build="whole" bldLvl="1" animBg="1" rev="0" advAuto="0" spid="554" grpId="4"/>
      <p:bldP build="whole" bldLvl="1" animBg="1" rev="0" advAuto="0" spid="552"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6" name="Shape 556"/>
          <p:cNvSpPr/>
          <p:nvPr>
            <p:ph type="ctrTitle"/>
          </p:nvPr>
        </p:nvSpPr>
        <p:spPr>
          <a:xfrm>
            <a:off x="1130300" y="800100"/>
            <a:ext cx="7289800" cy="7670800"/>
          </a:xfrm>
          <a:prstGeom prst="rect">
            <a:avLst/>
          </a:prstGeom>
        </p:spPr>
        <p:txBody>
          <a:bodyPr anchor="t"/>
          <a:lstStyle>
            <a:lvl1pPr>
              <a:lnSpc>
                <a:spcPts val="5700"/>
              </a:lnSpc>
              <a:defRPr sz="4800"/>
            </a:lvl1pPr>
          </a:lstStyle>
          <a:p>
            <a:pPr/>
            <a:r>
              <a:t>We can identify novel biosynthetic genes in genomes and try different fermentation conditions to produce the new product - having predicted structures aids in identifying which fermentation condition is producing the desired compound</a:t>
            </a:r>
          </a:p>
        </p:txBody>
      </p:sp>
      <p:sp>
        <p:nvSpPr>
          <p:cNvPr id="557" name="Shape 557"/>
          <p:cNvSpPr/>
          <p:nvPr>
            <p:ph type="subTitle" sz="quarter" idx="1"/>
          </p:nvPr>
        </p:nvSpPr>
        <p:spPr>
          <a:xfrm>
            <a:off x="9220200" y="736600"/>
            <a:ext cx="3124200" cy="5372100"/>
          </a:xfrm>
          <a:prstGeom prst="rect">
            <a:avLst/>
          </a:prstGeom>
        </p:spPr>
        <p:txBody>
          <a:bodyPr/>
          <a:lstStyle/>
          <a:p>
            <a:pPr/>
            <a:r>
              <a:t>How else can we use the genetic information to access these compounds?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9" name="hetero.png"/>
          <p:cNvPicPr>
            <a:picLocks noChangeAspect="1"/>
          </p:cNvPicPr>
          <p:nvPr>
            <p:ph type="pic" idx="13"/>
          </p:nvPr>
        </p:nvPicPr>
        <p:blipFill>
          <a:blip r:embed="rId2">
            <a:extLst/>
          </a:blip>
          <a:srcRect l="313" t="0" r="717" b="0"/>
          <a:stretch>
            <a:fillRect/>
          </a:stretch>
        </p:blipFill>
        <p:spPr>
          <a:xfrm>
            <a:off x="3835400" y="1178174"/>
            <a:ext cx="8534400" cy="5199766"/>
          </a:xfrm>
          <a:prstGeom prst="rect">
            <a:avLst/>
          </a:prstGeom>
        </p:spPr>
      </p:pic>
      <p:sp>
        <p:nvSpPr>
          <p:cNvPr id="560" name="Shape 560"/>
          <p:cNvSpPr/>
          <p:nvPr>
            <p:ph type="title"/>
          </p:nvPr>
        </p:nvSpPr>
        <p:spPr>
          <a:prstGeom prst="rect">
            <a:avLst/>
          </a:prstGeom>
        </p:spPr>
        <p:txBody>
          <a:bodyPr/>
          <a:lstStyle>
            <a:lvl1pPr>
              <a:lnSpc>
                <a:spcPts val="6200"/>
              </a:lnSpc>
              <a:defRPr sz="5200"/>
            </a:lvl1pPr>
          </a:lstStyle>
          <a:p>
            <a:pPr/>
            <a:r>
              <a:t>Move the genes into a new host</a:t>
            </a:r>
          </a:p>
        </p:txBody>
      </p:sp>
      <p:sp>
        <p:nvSpPr>
          <p:cNvPr id="561" name="Shape 561"/>
          <p:cNvSpPr/>
          <p:nvPr/>
        </p:nvSpPr>
        <p:spPr>
          <a:xfrm>
            <a:off x="635000" y="723900"/>
            <a:ext cx="29972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2800"/>
              </a:lnSpc>
              <a:spcBef>
                <a:spcPts val="800"/>
              </a:spcBef>
              <a:tabLst>
                <a:tab pos="736600" algn="l"/>
              </a:tabLst>
              <a:defRPr sz="2400">
                <a:solidFill>
                  <a:srgbClr val="FFFFFF"/>
                </a:solidFill>
              </a:defRPr>
            </a:pPr>
            <a:r>
              <a:t>Biosynthetic gene clusters are tightly controlled - regulatory network to ensure that the natural products are only expressed under the right environmental signals</a:t>
            </a:r>
          </a:p>
          <a:p>
            <a:pPr algn="l">
              <a:lnSpc>
                <a:spcPts val="2800"/>
              </a:lnSpc>
              <a:spcBef>
                <a:spcPts val="800"/>
              </a:spcBef>
              <a:tabLst>
                <a:tab pos="736600" algn="l"/>
              </a:tabLst>
              <a:defRPr sz="2400">
                <a:solidFill>
                  <a:srgbClr val="FFFFFF"/>
                </a:solidFill>
              </a:defRPr>
            </a:pPr>
            <a:r>
              <a:t>However, if we can remove the information that encodes the product from the regulatory network, the product may be produced.</a:t>
            </a:r>
          </a:p>
          <a:p>
            <a:pPr algn="l">
              <a:lnSpc>
                <a:spcPts val="2800"/>
              </a:lnSpc>
              <a:spcBef>
                <a:spcPts val="800"/>
              </a:spcBef>
              <a:tabLst>
                <a:tab pos="736600" algn="l"/>
              </a:tabLst>
              <a:defRPr sz="2400">
                <a:solidFill>
                  <a:srgbClr val="FFFFFF"/>
                </a:solidFill>
              </a:defRPr>
            </a:pPr>
            <a:r>
              <a:t>Clone the cluster into a heterologous host</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3" name="superhost.png"/>
          <p:cNvPicPr>
            <a:picLocks noChangeAspect="1"/>
          </p:cNvPicPr>
          <p:nvPr>
            <p:ph type="pic" idx="13"/>
          </p:nvPr>
        </p:nvPicPr>
        <p:blipFill>
          <a:blip r:embed="rId2">
            <a:extLst/>
          </a:blip>
          <a:srcRect l="2267" t="0" r="13853" b="0"/>
          <a:stretch>
            <a:fillRect/>
          </a:stretch>
        </p:blipFill>
        <p:spPr>
          <a:xfrm>
            <a:off x="8153400" y="952500"/>
            <a:ext cx="4229100" cy="3497201"/>
          </a:xfrm>
          <a:prstGeom prst="rect">
            <a:avLst/>
          </a:prstGeom>
        </p:spPr>
      </p:pic>
      <p:pic>
        <p:nvPicPr>
          <p:cNvPr id="564" name="trace.png"/>
          <p:cNvPicPr>
            <a:picLocks noChangeAspect="1"/>
          </p:cNvPicPr>
          <p:nvPr>
            <p:ph type="pic" idx="14"/>
          </p:nvPr>
        </p:nvPicPr>
        <p:blipFill>
          <a:blip r:embed="rId3">
            <a:extLst/>
          </a:blip>
          <a:srcRect l="0" t="3426" r="0" b="3218"/>
          <a:stretch>
            <a:fillRect/>
          </a:stretch>
        </p:blipFill>
        <p:spPr>
          <a:prstGeom prst="rect">
            <a:avLst/>
          </a:prstGeom>
        </p:spPr>
      </p:pic>
      <p:sp>
        <p:nvSpPr>
          <p:cNvPr id="565" name="Shape 565"/>
          <p:cNvSpPr/>
          <p:nvPr>
            <p:ph type="title"/>
          </p:nvPr>
        </p:nvSpPr>
        <p:spPr>
          <a:xfrm>
            <a:off x="1130300" y="736600"/>
            <a:ext cx="6324600" cy="1181100"/>
          </a:xfrm>
          <a:prstGeom prst="rect">
            <a:avLst/>
          </a:prstGeom>
        </p:spPr>
        <p:txBody>
          <a:bodyPr anchor="t"/>
          <a:lstStyle/>
          <a:p>
            <a:pPr/>
            <a:r>
              <a:t>Super hosts</a:t>
            </a:r>
          </a:p>
        </p:txBody>
      </p:sp>
      <p:sp>
        <p:nvSpPr>
          <p:cNvPr id="566" name="Shape 566"/>
          <p:cNvSpPr/>
          <p:nvPr>
            <p:ph type="body" sz="half" idx="1"/>
          </p:nvPr>
        </p:nvSpPr>
        <p:spPr>
          <a:xfrm>
            <a:off x="863600" y="4229100"/>
            <a:ext cx="7112000" cy="5194300"/>
          </a:xfrm>
          <a:prstGeom prst="rect">
            <a:avLst/>
          </a:prstGeom>
        </p:spPr>
        <p:txBody>
          <a:bodyPr/>
          <a:lstStyle/>
          <a:p>
            <a:pPr/>
            <a:r>
              <a:t>Engineer in properties that aid in the production of natural products (precursor biosynthesis).</a:t>
            </a:r>
          </a:p>
          <a:p>
            <a:pPr/>
          </a:p>
          <a:p>
            <a:pPr/>
            <a:r>
              <a:t>Overproduce compounds, easy to identify the heterologously expressed compound</a:t>
            </a:r>
          </a:p>
          <a:p>
            <a:pPr/>
          </a:p>
        </p:txBody>
      </p:sp>
      <p:sp>
        <p:nvSpPr>
          <p:cNvPr id="567" name="Shape 567"/>
          <p:cNvSpPr/>
          <p:nvPr/>
        </p:nvSpPr>
        <p:spPr>
          <a:xfrm>
            <a:off x="855068" y="2006600"/>
            <a:ext cx="6464301" cy="21342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lgn="l">
              <a:lnSpc>
                <a:spcPts val="4000"/>
              </a:lnSpc>
              <a:spcBef>
                <a:spcPts val="800"/>
              </a:spcBef>
              <a:tabLst>
                <a:tab pos="736600" algn="l"/>
              </a:tabLst>
              <a:defRPr sz="3400">
                <a:solidFill>
                  <a:srgbClr val="FFFFFF"/>
                </a:solidFill>
              </a:defRPr>
            </a:pPr>
            <a:r>
              <a:t>Construct </a:t>
            </a:r>
            <a:r>
              <a:rPr i="1"/>
              <a:t>Streptomyces</a:t>
            </a:r>
            <a:r>
              <a:t> hosts that have had their own biosynthetic gene clusters removed.</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563"/>
                                        </p:tgtEl>
                                        <p:attrNameLst>
                                          <p:attrName>style.visibility</p:attrName>
                                        </p:attrNameLst>
                                      </p:cBhvr>
                                      <p:to>
                                        <p:strVal val="visible"/>
                                      </p:to>
                                    </p:set>
                                    <p:anim calcmode="lin" valueType="num">
                                      <p:cBhvr>
                                        <p:cTn id="11" dur="1000" fill="hold"/>
                                        <p:tgtEl>
                                          <p:spTgt spid="563"/>
                                        </p:tgtEl>
                                        <p:attrNameLst>
                                          <p:attrName>ppt_x</p:attrName>
                                        </p:attrNameLst>
                                      </p:cBhvr>
                                      <p:tavLst>
                                        <p:tav tm="0">
                                          <p:val>
                                            <p:strVal val="#ppt_x"/>
                                          </p:val>
                                        </p:tav>
                                        <p:tav tm="100000">
                                          <p:val>
                                            <p:strVal val="#ppt_x"/>
                                          </p:val>
                                        </p:tav>
                                      </p:tavLst>
                                    </p:anim>
                                    <p:anim calcmode="lin" valueType="num">
                                      <p:cBhvr>
                                        <p:cTn id="12" dur="1000" fill="hold"/>
                                        <p:tgtEl>
                                          <p:spTgt spid="56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3" fill="hold">
                                  <p:stCondLst>
                                    <p:cond delay="0"/>
                                  </p:stCondLst>
                                  <p:iterate type="el" backwards="0">
                                    <p:tmAbs val="0"/>
                                  </p:iterate>
                                  <p:childTnLst>
                                    <p:set>
                                      <p:cBhvr>
                                        <p:cTn id="16" fill="hold"/>
                                        <p:tgtEl>
                                          <p:spTgt spid="564"/>
                                        </p:tgtEl>
                                        <p:attrNameLst>
                                          <p:attrName>style.visibility</p:attrName>
                                        </p:attrNameLst>
                                      </p:cBhvr>
                                      <p:to>
                                        <p:strVal val="visible"/>
                                      </p:to>
                                    </p:set>
                                    <p:anim calcmode="lin" valueType="num">
                                      <p:cBhvr>
                                        <p:cTn id="17" dur="1000" fill="hold"/>
                                        <p:tgtEl>
                                          <p:spTgt spid="564"/>
                                        </p:tgtEl>
                                        <p:attrNameLst>
                                          <p:attrName>ppt_x</p:attrName>
                                        </p:attrNameLst>
                                      </p:cBhvr>
                                      <p:tavLst>
                                        <p:tav tm="0">
                                          <p:val>
                                            <p:strVal val="#ppt_x"/>
                                          </p:val>
                                        </p:tav>
                                        <p:tav tm="100000">
                                          <p:val>
                                            <p:strVal val="#ppt_x"/>
                                          </p:val>
                                        </p:tav>
                                      </p:tavLst>
                                    </p:anim>
                                    <p:anim calcmode="lin" valueType="num">
                                      <p:cBhvr>
                                        <p:cTn id="18" dur="1000" fill="hold"/>
                                        <p:tgtEl>
                                          <p:spTgt spid="56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5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3" grpId="2"/>
      <p:bldP build="whole" bldLvl="1" animBg="1" rev="0" advAuto="0" spid="566" grpId="4"/>
      <p:bldP build="whole" bldLvl="1" animBg="1" rev="0" advAuto="0" spid="567" grpId="1"/>
      <p:bldP build="whole" bldLvl="1" animBg="1" rev="0" advAuto="0" spid="564" grpId="3"/>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9" name="chromosomes.png"/>
          <p:cNvPicPr>
            <a:picLocks noChangeAspect="1"/>
          </p:cNvPicPr>
          <p:nvPr>
            <p:ph type="pic" idx="13"/>
          </p:nvPr>
        </p:nvPicPr>
        <p:blipFill>
          <a:blip r:embed="rId2">
            <a:extLst/>
          </a:blip>
          <a:srcRect l="1584" t="0" r="1605" b="841"/>
          <a:stretch>
            <a:fillRect/>
          </a:stretch>
        </p:blipFill>
        <p:spPr>
          <a:xfrm>
            <a:off x="3835400" y="635000"/>
            <a:ext cx="8534400" cy="6286500"/>
          </a:xfrm>
          <a:prstGeom prst="rect">
            <a:avLst/>
          </a:prstGeom>
        </p:spPr>
      </p:pic>
      <p:sp>
        <p:nvSpPr>
          <p:cNvPr id="570" name="Shape 570"/>
          <p:cNvSpPr/>
          <p:nvPr>
            <p:ph type="title"/>
          </p:nvPr>
        </p:nvSpPr>
        <p:spPr>
          <a:prstGeom prst="rect">
            <a:avLst/>
          </a:prstGeom>
        </p:spPr>
        <p:txBody>
          <a:bodyPr/>
          <a:lstStyle>
            <a:lvl1pPr>
              <a:lnSpc>
                <a:spcPts val="6200"/>
              </a:lnSpc>
              <a:defRPr sz="5200"/>
            </a:lvl1pPr>
          </a:lstStyle>
          <a:p>
            <a:pPr/>
            <a:r>
              <a:t>Move entire clusters</a:t>
            </a:r>
          </a:p>
        </p:txBody>
      </p:sp>
      <p:sp>
        <p:nvSpPr>
          <p:cNvPr id="571" name="Shape 571"/>
          <p:cNvSpPr/>
          <p:nvPr/>
        </p:nvSpPr>
        <p:spPr>
          <a:xfrm>
            <a:off x="635000" y="723900"/>
            <a:ext cx="2997200" cy="8724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2700"/>
              </a:lnSpc>
              <a:spcBef>
                <a:spcPts val="800"/>
              </a:spcBef>
              <a:tabLst>
                <a:tab pos="736600" algn="l"/>
              </a:tabLst>
              <a:defRPr sz="2300">
                <a:solidFill>
                  <a:srgbClr val="FFFFFF"/>
                </a:solidFill>
              </a:defRPr>
            </a:pPr>
            <a:r>
              <a:t>Until recently we were limited to heterologously expressing smaller biosynthetic clusters (30-40 Kb) on cosmids and fosmids</a:t>
            </a:r>
          </a:p>
          <a:p>
            <a:pPr algn="l">
              <a:lnSpc>
                <a:spcPts val="2700"/>
              </a:lnSpc>
              <a:spcBef>
                <a:spcPts val="800"/>
              </a:spcBef>
              <a:tabLst>
                <a:tab pos="736600" algn="l"/>
              </a:tabLst>
              <a:defRPr sz="2300">
                <a:solidFill>
                  <a:srgbClr val="FFFFFF"/>
                </a:solidFill>
              </a:defRPr>
            </a:pPr>
            <a:r>
              <a:t>Majority of biosynthetic genetic are &gt; 100 Kb</a:t>
            </a:r>
          </a:p>
          <a:p>
            <a:pPr algn="l">
              <a:lnSpc>
                <a:spcPts val="2700"/>
              </a:lnSpc>
              <a:spcBef>
                <a:spcPts val="800"/>
              </a:spcBef>
              <a:tabLst>
                <a:tab pos="736600" algn="l"/>
              </a:tabLst>
              <a:defRPr sz="2300">
                <a:solidFill>
                  <a:srgbClr val="FFFFFF"/>
                </a:solidFill>
              </a:defRPr>
            </a:pPr>
            <a:r>
              <a:t>Need vectors that can carry fragments of this size</a:t>
            </a:r>
          </a:p>
          <a:p>
            <a:pPr algn="l">
              <a:lnSpc>
                <a:spcPts val="2700"/>
              </a:lnSpc>
              <a:spcBef>
                <a:spcPts val="800"/>
              </a:spcBef>
              <a:tabLst>
                <a:tab pos="736600" algn="l"/>
              </a:tabLst>
              <a:defRPr sz="2300">
                <a:solidFill>
                  <a:srgbClr val="FFFFFF"/>
                </a:solidFill>
              </a:defRPr>
            </a:pPr>
            <a:r>
              <a:t>Artificial chromosomes are now being used for this purpose</a:t>
            </a:r>
          </a:p>
          <a:p>
            <a:pPr algn="l">
              <a:lnSpc>
                <a:spcPts val="2700"/>
              </a:lnSpc>
              <a:spcBef>
                <a:spcPts val="800"/>
              </a:spcBef>
              <a:tabLst>
                <a:tab pos="736600" algn="l"/>
              </a:tabLst>
              <a:defRPr sz="2300">
                <a:solidFill>
                  <a:srgbClr val="FFFFFF"/>
                </a:solidFill>
              </a:defRPr>
            </a:pPr>
            <a:r>
              <a:t>Also enables re-engineering of the biosynthetic pathway</a:t>
            </a:r>
          </a:p>
        </p:txBody>
      </p:sp>
      <p:pic>
        <p:nvPicPr>
          <p:cNvPr id="572" name="combi.png"/>
          <p:cNvPicPr>
            <a:picLocks noChangeAspect="0"/>
          </p:cNvPicPr>
          <p:nvPr/>
        </p:nvPicPr>
        <p:blipFill>
          <a:blip r:embed="rId3">
            <a:extLst/>
          </a:blip>
          <a:srcRect l="0" t="618" r="0" b="0"/>
          <a:stretch>
            <a:fillRect/>
          </a:stretch>
        </p:blipFill>
        <p:spPr>
          <a:xfrm>
            <a:off x="4330700" y="774700"/>
            <a:ext cx="7594600" cy="602273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56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3" fill="hold">
                                  <p:stCondLst>
                                    <p:cond delay="0"/>
                                  </p:stCondLst>
                                  <p:iterate type="el" backwards="0">
                                    <p:tmAbs val="0"/>
                                  </p:iterate>
                                  <p:childTnLst>
                                    <p:set>
                                      <p:cBhvr>
                                        <p:cTn id="14" fill="hold"/>
                                        <p:tgtEl>
                                          <p:spTgt spid="572"/>
                                        </p:tgtEl>
                                        <p:attrNameLst>
                                          <p:attrName>style.visibility</p:attrName>
                                        </p:attrNameLst>
                                      </p:cBhvr>
                                      <p:to>
                                        <p:strVal val="visible"/>
                                      </p:to>
                                    </p:set>
                                    <p:animEffect filter="box(out)" transition="in">
                                      <p:cBhvr>
                                        <p:cTn id="15" dur="1000"/>
                                        <p:tgtEl>
                                          <p:spTgt spid="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1" grpId="1"/>
      <p:bldP build="whole" bldLvl="1" animBg="1" rev="0" advAuto="0" spid="572" grpId="3"/>
      <p:bldP build="whole" bldLvl="1" animBg="1" rev="0" advAuto="0" spid="569" grpId="2"/>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4" name="Shape 574"/>
          <p:cNvSpPr/>
          <p:nvPr>
            <p:ph type="title"/>
          </p:nvPr>
        </p:nvSpPr>
        <p:spPr>
          <a:prstGeom prst="rect">
            <a:avLst/>
          </a:prstGeom>
        </p:spPr>
        <p:txBody>
          <a:bodyPr/>
          <a:lstStyle/>
          <a:p>
            <a:pPr/>
            <a:r>
              <a:t>Summary part 2</a:t>
            </a:r>
          </a:p>
        </p:txBody>
      </p:sp>
      <p:sp>
        <p:nvSpPr>
          <p:cNvPr id="575" name="Shape 575"/>
          <p:cNvSpPr/>
          <p:nvPr>
            <p:ph type="body" idx="1"/>
          </p:nvPr>
        </p:nvSpPr>
        <p:spPr>
          <a:xfrm>
            <a:off x="876300" y="3352800"/>
            <a:ext cx="11379200" cy="5524500"/>
          </a:xfrm>
          <a:prstGeom prst="rect">
            <a:avLst/>
          </a:prstGeom>
        </p:spPr>
        <p:txBody>
          <a:bodyPr/>
          <a:lstStyle/>
          <a:p>
            <a:pPr marL="274917" indent="-274917">
              <a:lnSpc>
                <a:spcPts val="3800"/>
              </a:lnSpc>
              <a:buBlip>
                <a:blip r:embed="rId2"/>
              </a:buBlip>
              <a:defRPr sz="3200"/>
            </a:pPr>
            <a:r>
              <a:t>Focused on two main methods for identifying new compounds: </a:t>
            </a:r>
            <a:r>
              <a:rPr b="1">
                <a:solidFill>
                  <a:srgbClr val="3BAD6C"/>
                </a:solidFill>
              </a:rPr>
              <a:t>molecular-based</a:t>
            </a:r>
            <a:r>
              <a:t> and </a:t>
            </a:r>
            <a:r>
              <a:rPr b="1">
                <a:solidFill>
                  <a:srgbClr val="0092AB"/>
                </a:solidFill>
              </a:rPr>
              <a:t>cultivation-based</a:t>
            </a:r>
            <a:r>
              <a:t> (or union of the two).</a:t>
            </a:r>
          </a:p>
          <a:p>
            <a:pPr marL="274917" indent="-274917">
              <a:lnSpc>
                <a:spcPts val="3800"/>
              </a:lnSpc>
              <a:buBlip>
                <a:blip r:embed="rId2"/>
              </a:buBlip>
              <a:defRPr sz="3200"/>
            </a:pPr>
            <a:r>
              <a:rPr b="1">
                <a:solidFill>
                  <a:srgbClr val="3BAD6C"/>
                </a:solidFill>
              </a:rPr>
              <a:t>Molecular-based:</a:t>
            </a:r>
            <a:r>
              <a:t> identifying clusters and cloning them, heterologous expression. </a:t>
            </a:r>
            <a:r>
              <a:rPr i="1">
                <a:solidFill>
                  <a:srgbClr val="CF364E"/>
                </a:solidFill>
              </a:rPr>
              <a:t>Technically challenging, expensive.</a:t>
            </a:r>
            <a:endParaRPr i="1">
              <a:solidFill>
                <a:srgbClr val="CF364E"/>
              </a:solidFill>
            </a:endParaRPr>
          </a:p>
          <a:p>
            <a:pPr marL="274917" indent="-274917">
              <a:lnSpc>
                <a:spcPts val="3800"/>
              </a:lnSpc>
              <a:buBlip>
                <a:blip r:embed="rId2"/>
              </a:buBlip>
              <a:defRPr sz="3200"/>
            </a:pPr>
            <a:r>
              <a:rPr b="1">
                <a:solidFill>
                  <a:srgbClr val="0092AB"/>
                </a:solidFill>
              </a:rPr>
              <a:t>Cultivation-based:</a:t>
            </a:r>
            <a:r>
              <a:t> grow strain under a variety of biotic and abiotic culture parameters. </a:t>
            </a:r>
            <a:r>
              <a:rPr i="1">
                <a:solidFill>
                  <a:srgbClr val="CF364E"/>
                </a:solidFill>
              </a:rPr>
              <a:t>Labor intensive, unpredictable, inflates workload of screening.</a:t>
            </a:r>
            <a:endParaRPr i="1">
              <a:solidFill>
                <a:srgbClr val="CF364E"/>
              </a:solidFill>
            </a:endParaRPr>
          </a:p>
          <a:p>
            <a:pPr marL="274917" indent="-274917">
              <a:lnSpc>
                <a:spcPts val="3800"/>
              </a:lnSpc>
              <a:buBlip>
                <a:blip r:embed="rId2"/>
              </a:buBlip>
              <a:defRPr sz="3200">
                <a:solidFill>
                  <a:srgbClr val="5F6262"/>
                </a:solidFill>
              </a:defRPr>
            </a:pPr>
            <a:r>
              <a:t>Combination approaches (as earlier) can streamline discovery.</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4" name="417141a-f1.jpg"/>
          <p:cNvPicPr>
            <a:picLocks noChangeAspect="1"/>
          </p:cNvPicPr>
          <p:nvPr>
            <p:ph type="pic" idx="13"/>
          </p:nvPr>
        </p:nvPicPr>
        <p:blipFill>
          <a:blip r:embed="rId2">
            <a:extLst/>
          </a:blip>
          <a:srcRect l="0" t="0" r="0" b="0"/>
          <a:stretch>
            <a:fillRect/>
          </a:stretch>
        </p:blipFill>
        <p:spPr>
          <a:xfrm>
            <a:off x="1041400" y="660400"/>
            <a:ext cx="4940300" cy="4940300"/>
          </a:xfrm>
          <a:prstGeom prst="rect">
            <a:avLst/>
          </a:prstGeom>
          <a:ln w="25400"/>
          <a:effectLst>
            <a:reflection blurRad="0" stA="50000" stPos="0" endA="0" endPos="40000" dist="0" dir="5400000" fadeDir="5400000" sx="100000" sy="-100000" kx="0" ky="0" algn="bl" rotWithShape="0"/>
          </a:effectLst>
        </p:spPr>
      </p:pic>
      <p:pic>
        <p:nvPicPr>
          <p:cNvPr id="435" name="droppedImage.png"/>
          <p:cNvPicPr>
            <a:picLocks noChangeAspect="1"/>
          </p:cNvPicPr>
          <p:nvPr>
            <p:ph type="pic" idx="14"/>
          </p:nvPr>
        </p:nvPicPr>
        <p:blipFill>
          <a:blip r:embed="rId3">
            <a:extLst/>
          </a:blip>
          <a:srcRect l="0" t="0" r="0" b="0"/>
          <a:stretch>
            <a:fillRect/>
          </a:stretch>
        </p:blipFill>
        <p:spPr>
          <a:xfrm>
            <a:off x="7023100" y="774700"/>
            <a:ext cx="4718192" cy="4724400"/>
          </a:xfrm>
          <a:prstGeom prst="rect">
            <a:avLst/>
          </a:prstGeom>
          <a:ln w="25400"/>
          <a:effectLst>
            <a:reflection blurRad="0" stA="50000" stPos="0" endA="0" endPos="40000" dist="0" dir="5400000" fadeDir="5400000" sx="100000" sy="-100000" kx="0" ky="0" algn="bl" rotWithShape="0"/>
          </a:effectLst>
        </p:spPr>
      </p:pic>
      <p:sp>
        <p:nvSpPr>
          <p:cNvPr id="436" name="Shape 436"/>
          <p:cNvSpPr/>
          <p:nvPr>
            <p:ph type="title"/>
          </p:nvPr>
        </p:nvSpPr>
        <p:spPr>
          <a:xfrm>
            <a:off x="660400" y="7366000"/>
            <a:ext cx="11391900" cy="1600200"/>
          </a:xfrm>
          <a:prstGeom prst="rect">
            <a:avLst/>
          </a:prstGeom>
        </p:spPr>
        <p:txBody>
          <a:bodyPr/>
          <a:lstStyle>
            <a:lvl1pPr>
              <a:lnSpc>
                <a:spcPts val="5700"/>
              </a:lnSpc>
              <a:defRPr sz="4800"/>
            </a:lvl1pPr>
          </a:lstStyle>
          <a:p>
            <a:pPr/>
            <a:r>
              <a:t>Genome sequencing the producers: hidden biosynthetic clusters revealed</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7" name="220px-Nucleosome_1KX5_2.png"/>
          <p:cNvPicPr>
            <a:picLocks noChangeAspect="1"/>
          </p:cNvPicPr>
          <p:nvPr>
            <p:ph type="pic" idx="13"/>
          </p:nvPr>
        </p:nvPicPr>
        <p:blipFill>
          <a:blip r:embed="rId2">
            <a:extLst/>
          </a:blip>
          <a:srcRect l="3681" t="0" r="0" b="0"/>
          <a:stretch>
            <a:fillRect/>
          </a:stretch>
        </p:blipFill>
        <p:spPr>
          <a:xfrm>
            <a:off x="7932317" y="3949700"/>
            <a:ext cx="4183483" cy="4343400"/>
          </a:xfrm>
          <a:prstGeom prst="rect">
            <a:avLst/>
          </a:prstGeom>
        </p:spPr>
      </p:pic>
      <p:sp>
        <p:nvSpPr>
          <p:cNvPr id="578" name="Shape 578"/>
          <p:cNvSpPr/>
          <p:nvPr>
            <p:ph type="title"/>
          </p:nvPr>
        </p:nvSpPr>
        <p:spPr>
          <a:prstGeom prst="rect">
            <a:avLst/>
          </a:prstGeom>
        </p:spPr>
        <p:txBody>
          <a:bodyPr/>
          <a:lstStyle>
            <a:lvl1pPr>
              <a:lnSpc>
                <a:spcPts val="7200"/>
              </a:lnSpc>
              <a:defRPr sz="6000"/>
            </a:lvl1pPr>
          </a:lstStyle>
          <a:p>
            <a:pPr/>
            <a:r>
              <a:t>Other methods: epigenetics</a:t>
            </a:r>
          </a:p>
        </p:txBody>
      </p:sp>
      <p:sp>
        <p:nvSpPr>
          <p:cNvPr id="579" name="Shape 579"/>
          <p:cNvSpPr/>
          <p:nvPr>
            <p:ph type="body" sz="half" idx="1"/>
          </p:nvPr>
        </p:nvSpPr>
        <p:spPr>
          <a:prstGeom prst="rect">
            <a:avLst/>
          </a:prstGeom>
        </p:spPr>
        <p:txBody>
          <a:bodyPr/>
          <a:lstStyle/>
          <a:p>
            <a:pPr marL="274917" indent="-274917">
              <a:lnSpc>
                <a:spcPts val="3800"/>
              </a:lnSpc>
              <a:buBlip>
                <a:blip r:embed="rId3"/>
              </a:buBlip>
              <a:defRPr sz="3200"/>
            </a:pPr>
            <a:r>
              <a:t>Phenotype of cell is affected by which genes are transcribed, heritable transcriptions states can occur.</a:t>
            </a:r>
          </a:p>
          <a:p>
            <a:pPr marL="274917" indent="-274917">
              <a:lnSpc>
                <a:spcPts val="3800"/>
              </a:lnSpc>
              <a:buBlip>
                <a:blip r:embed="rId3"/>
              </a:buBlip>
              <a:defRPr sz="3200"/>
            </a:pPr>
            <a:r>
              <a:t>Changes are not associated with the underlying DNA sequence and such changes are referred to as </a:t>
            </a:r>
            <a:r>
              <a:rPr b="1">
                <a:solidFill>
                  <a:srgbClr val="E08C51"/>
                </a:solidFill>
              </a:rPr>
              <a:t>epigenetic</a:t>
            </a:r>
            <a:r>
              <a:t> (epi - above).</a:t>
            </a:r>
          </a:p>
          <a:p>
            <a:pPr marL="274917" indent="-274917">
              <a:lnSpc>
                <a:spcPts val="3800"/>
              </a:lnSpc>
              <a:buBlip>
                <a:blip r:embed="rId3"/>
              </a:buBlip>
              <a:defRPr sz="3200"/>
            </a:pPr>
            <a:r>
              <a:t>Are biosynthetic gene clusters epigenetically switched off?</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1" name="GEN10000675.jpg"/>
          <p:cNvPicPr>
            <a:picLocks noChangeAspect="1"/>
          </p:cNvPicPr>
          <p:nvPr>
            <p:ph type="pic" idx="13"/>
          </p:nvPr>
        </p:nvPicPr>
        <p:blipFill>
          <a:blip r:embed="rId2">
            <a:extLst/>
          </a:blip>
          <a:srcRect l="25664" t="2120" r="7018" b="4507"/>
          <a:stretch>
            <a:fillRect/>
          </a:stretch>
        </p:blipFill>
        <p:spPr>
          <a:xfrm>
            <a:off x="7064426" y="679921"/>
            <a:ext cx="5092701" cy="5234773"/>
          </a:xfrm>
          <a:prstGeom prst="rect">
            <a:avLst/>
          </a:prstGeom>
        </p:spPr>
      </p:pic>
      <p:sp>
        <p:nvSpPr>
          <p:cNvPr id="582" name="Shape 582"/>
          <p:cNvSpPr/>
          <p:nvPr>
            <p:ph type="title"/>
          </p:nvPr>
        </p:nvSpPr>
        <p:spPr>
          <a:xfrm>
            <a:off x="774700" y="876300"/>
            <a:ext cx="5143500" cy="965200"/>
          </a:xfrm>
          <a:prstGeom prst="rect">
            <a:avLst/>
          </a:prstGeom>
        </p:spPr>
        <p:txBody>
          <a:bodyPr/>
          <a:lstStyle>
            <a:lvl1pPr>
              <a:lnSpc>
                <a:spcPts val="7200"/>
              </a:lnSpc>
              <a:defRPr sz="6000"/>
            </a:lvl1pPr>
          </a:lstStyle>
          <a:p>
            <a:pPr/>
            <a:r>
              <a:t>epigenetics</a:t>
            </a:r>
          </a:p>
        </p:txBody>
      </p:sp>
      <p:sp>
        <p:nvSpPr>
          <p:cNvPr id="583" name="Shape 583"/>
          <p:cNvSpPr/>
          <p:nvPr>
            <p:ph type="body" sz="half" idx="1"/>
          </p:nvPr>
        </p:nvSpPr>
        <p:spPr>
          <a:xfrm>
            <a:off x="774700" y="1943100"/>
            <a:ext cx="5524500" cy="6934200"/>
          </a:xfrm>
          <a:prstGeom prst="rect">
            <a:avLst/>
          </a:prstGeom>
        </p:spPr>
        <p:txBody>
          <a:bodyPr/>
          <a:lstStyle/>
          <a:p>
            <a:pPr>
              <a:lnSpc>
                <a:spcPts val="3800"/>
              </a:lnSpc>
              <a:defRPr sz="3200"/>
            </a:pPr>
            <a:r>
              <a:t>Principal mechanisms: </a:t>
            </a:r>
            <a:r>
              <a:rPr b="1"/>
              <a:t>post-translational modification of histone proteins</a:t>
            </a:r>
            <a:r>
              <a:t> that bind DNA (eukaryotes). Not completely unwound, not transcribed - can inherit modified histones.</a:t>
            </a:r>
          </a:p>
          <a:p>
            <a:pPr>
              <a:lnSpc>
                <a:spcPts val="3800"/>
              </a:lnSpc>
              <a:defRPr sz="3200"/>
            </a:pPr>
          </a:p>
          <a:p>
            <a:pPr>
              <a:lnSpc>
                <a:spcPts val="3800"/>
              </a:lnSpc>
              <a:defRPr sz="3200"/>
            </a:pPr>
            <a:r>
              <a:rPr b="1"/>
              <a:t>Methylation of DNA</a:t>
            </a:r>
            <a:r>
              <a:t>(eukaryotes and prokaryotes), methylated DNA is less transcriptionally active - can be inherited.</a:t>
            </a:r>
          </a:p>
        </p:txBody>
      </p:sp>
      <p:pic>
        <p:nvPicPr>
          <p:cNvPr id="584" name="epi.png"/>
          <p:cNvPicPr>
            <a:picLocks noChangeAspect="1"/>
          </p:cNvPicPr>
          <p:nvPr/>
        </p:nvPicPr>
        <p:blipFill>
          <a:blip r:embed="rId3">
            <a:extLst/>
          </a:blip>
          <a:stretch>
            <a:fillRect/>
          </a:stretch>
        </p:blipFill>
        <p:spPr>
          <a:xfrm>
            <a:off x="7264400" y="6006117"/>
            <a:ext cx="4914900" cy="3493483"/>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6" name="Org. Biomol. Chem. 2009 Henrikson.png"/>
          <p:cNvPicPr>
            <a:picLocks noChangeAspect="1"/>
          </p:cNvPicPr>
          <p:nvPr>
            <p:ph type="pic" idx="13"/>
          </p:nvPr>
        </p:nvPicPr>
        <p:blipFill>
          <a:blip r:embed="rId2">
            <a:extLst/>
          </a:blip>
          <a:srcRect l="0" t="0" r="0" b="0"/>
          <a:stretch>
            <a:fillRect/>
          </a:stretch>
        </p:blipFill>
        <p:spPr>
          <a:xfrm>
            <a:off x="8832281" y="7680508"/>
            <a:ext cx="2601734" cy="1690044"/>
          </a:xfrm>
          <a:prstGeom prst="rect">
            <a:avLst/>
          </a:prstGeom>
        </p:spPr>
      </p:pic>
      <p:sp>
        <p:nvSpPr>
          <p:cNvPr id="587" name="Shape 587"/>
          <p:cNvSpPr/>
          <p:nvPr>
            <p:ph type="title"/>
          </p:nvPr>
        </p:nvSpPr>
        <p:spPr>
          <a:prstGeom prst="rect">
            <a:avLst/>
          </a:prstGeom>
        </p:spPr>
        <p:txBody>
          <a:bodyPr/>
          <a:lstStyle>
            <a:lvl1pPr>
              <a:lnSpc>
                <a:spcPts val="8100"/>
              </a:lnSpc>
              <a:defRPr sz="6800"/>
            </a:lvl1pPr>
          </a:lstStyle>
          <a:p>
            <a:pPr/>
            <a:r>
              <a:t>Epigenetic remodelling</a:t>
            </a:r>
          </a:p>
        </p:txBody>
      </p:sp>
      <p:sp>
        <p:nvSpPr>
          <p:cNvPr id="588" name="Shape 588"/>
          <p:cNvSpPr/>
          <p:nvPr>
            <p:ph type="body" sz="half" idx="1"/>
          </p:nvPr>
        </p:nvSpPr>
        <p:spPr>
          <a:prstGeom prst="rect">
            <a:avLst/>
          </a:prstGeom>
        </p:spPr>
        <p:txBody>
          <a:bodyPr/>
          <a:lstStyle/>
          <a:p>
            <a:pPr>
              <a:buBlip>
                <a:blip r:embed="rId3"/>
              </a:buBlip>
            </a:pPr>
            <a:r>
              <a:t> Fungi were treated with DNA methyltransferase inhibitors.</a:t>
            </a:r>
          </a:p>
          <a:p>
            <a:pPr>
              <a:buBlip>
                <a:blip r:embed="rId3"/>
              </a:buBlip>
            </a:pPr>
            <a:r>
              <a:rPr i="1"/>
              <a:t>A. niger</a:t>
            </a:r>
            <a:r>
              <a:t> has 55 biosynthetic gene clusters - 30% of which are transcribed under a variety of culture conditions.</a:t>
            </a:r>
          </a:p>
          <a:p>
            <a:pPr>
              <a:buBlip>
                <a:blip r:embed="rId3"/>
              </a:buBlip>
            </a:pPr>
            <a:r>
              <a:t>Use of epigenetic modifiers resulted in transcription of the silent gene clusters.</a:t>
            </a:r>
          </a:p>
        </p:txBody>
      </p:sp>
      <p:pic>
        <p:nvPicPr>
          <p:cNvPr id="589" name="trace.png"/>
          <p:cNvPicPr>
            <a:picLocks noChangeAspect="1"/>
          </p:cNvPicPr>
          <p:nvPr/>
        </p:nvPicPr>
        <p:blipFill>
          <a:blip r:embed="rId4">
            <a:extLst/>
          </a:blip>
          <a:stretch>
            <a:fillRect/>
          </a:stretch>
        </p:blipFill>
        <p:spPr>
          <a:xfrm>
            <a:off x="8458200" y="2999441"/>
            <a:ext cx="2667225" cy="44323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1" name="recon.png"/>
          <p:cNvPicPr>
            <a:picLocks noChangeAspect="1"/>
          </p:cNvPicPr>
          <p:nvPr>
            <p:ph type="pic" idx="13"/>
          </p:nvPr>
        </p:nvPicPr>
        <p:blipFill>
          <a:blip r:embed="rId2">
            <a:extLst/>
          </a:blip>
          <a:srcRect l="1589" t="0" r="1300" b="0"/>
          <a:stretch>
            <a:fillRect/>
          </a:stretch>
        </p:blipFill>
        <p:spPr>
          <a:xfrm>
            <a:off x="3835400" y="1265687"/>
            <a:ext cx="8534400" cy="4261354"/>
          </a:xfrm>
          <a:prstGeom prst="rect">
            <a:avLst/>
          </a:prstGeom>
        </p:spPr>
      </p:pic>
      <p:sp>
        <p:nvSpPr>
          <p:cNvPr id="592" name="Shape 592"/>
          <p:cNvSpPr/>
          <p:nvPr>
            <p:ph type="title"/>
          </p:nvPr>
        </p:nvSpPr>
        <p:spPr>
          <a:prstGeom prst="rect">
            <a:avLst/>
          </a:prstGeom>
        </p:spPr>
        <p:txBody>
          <a:bodyPr/>
          <a:lstStyle>
            <a:lvl1pPr>
              <a:lnSpc>
                <a:spcPts val="5700"/>
              </a:lnSpc>
              <a:defRPr sz="4800"/>
            </a:lvl1pPr>
          </a:lstStyle>
          <a:p>
            <a:pPr/>
            <a:r>
              <a:t>Do we need the microbes?</a:t>
            </a:r>
          </a:p>
        </p:txBody>
      </p:sp>
      <p:sp>
        <p:nvSpPr>
          <p:cNvPr id="593" name="Shape 593"/>
          <p:cNvSpPr/>
          <p:nvPr/>
        </p:nvSpPr>
        <p:spPr>
          <a:xfrm>
            <a:off x="635000" y="635000"/>
            <a:ext cx="2984500" cy="896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3200"/>
              </a:lnSpc>
              <a:spcBef>
                <a:spcPts val="800"/>
              </a:spcBef>
              <a:tabLst>
                <a:tab pos="736600" algn="l"/>
              </a:tabLst>
              <a:defRPr sz="2700">
                <a:solidFill>
                  <a:srgbClr val="FFFFFF"/>
                </a:solidFill>
              </a:defRPr>
            </a:pPr>
            <a:r>
              <a:t>In the sense that the microbes are the source of the enzymes which perform the biotransformations that yield the natural product.</a:t>
            </a:r>
          </a:p>
          <a:p>
            <a:pPr algn="l">
              <a:lnSpc>
                <a:spcPts val="3200"/>
              </a:lnSpc>
              <a:spcBef>
                <a:spcPts val="800"/>
              </a:spcBef>
              <a:tabLst>
                <a:tab pos="736600" algn="l"/>
              </a:tabLst>
              <a:defRPr sz="2700">
                <a:solidFill>
                  <a:srgbClr val="FFFFFF"/>
                </a:solidFill>
              </a:defRPr>
            </a:pPr>
          </a:p>
          <a:p>
            <a:pPr algn="l">
              <a:lnSpc>
                <a:spcPts val="3200"/>
              </a:lnSpc>
              <a:spcBef>
                <a:spcPts val="800"/>
              </a:spcBef>
              <a:tabLst>
                <a:tab pos="736600" algn="l"/>
              </a:tabLst>
              <a:defRPr sz="2700">
                <a:solidFill>
                  <a:srgbClr val="FFFFFF"/>
                </a:solidFill>
              </a:defRPr>
            </a:pPr>
            <a:r>
              <a:t>However, perhaps we can use the purified enzymes and place them in a single reactor vessel...</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5" name="structuress.png"/>
          <p:cNvPicPr>
            <a:picLocks noChangeAspect="1"/>
          </p:cNvPicPr>
          <p:nvPr>
            <p:ph type="pic" idx="13"/>
          </p:nvPr>
        </p:nvPicPr>
        <p:blipFill>
          <a:blip r:embed="rId2">
            <a:extLst/>
          </a:blip>
          <a:srcRect l="0" t="1928" r="0" b="1758"/>
          <a:stretch>
            <a:fillRect/>
          </a:stretch>
        </p:blipFill>
        <p:spPr>
          <a:prstGeom prst="rect">
            <a:avLst/>
          </a:prstGeom>
        </p:spPr>
      </p:pic>
      <p:sp>
        <p:nvSpPr>
          <p:cNvPr id="596" name="Shape 596"/>
          <p:cNvSpPr/>
          <p:nvPr>
            <p:ph type="title"/>
          </p:nvPr>
        </p:nvSpPr>
        <p:spPr>
          <a:xfrm>
            <a:off x="647700" y="7124700"/>
            <a:ext cx="11709400" cy="2044700"/>
          </a:xfrm>
          <a:prstGeom prst="rect">
            <a:avLst/>
          </a:prstGeom>
        </p:spPr>
        <p:txBody>
          <a:bodyPr anchor="t"/>
          <a:lstStyle>
            <a:lvl1pPr>
              <a:lnSpc>
                <a:spcPts val="3100"/>
              </a:lnSpc>
              <a:defRPr sz="2600"/>
            </a:lvl1pPr>
          </a:lstStyle>
          <a:p>
            <a:pPr/>
            <a:r>
              <a:t>Authors purified all enzymes involved in the production of Enterocin. The purified enzymes were added, along with the precursors and co-factors, to a single reaction vessel. The result was a high-yield production of Enterocin - Think of the possibilities for synthetic natural products - any combination of enzymes, infinite products?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ph type="body" idx="1"/>
          </p:nvPr>
        </p:nvSpPr>
        <p:spPr>
          <a:xfrm>
            <a:off x="850900" y="3352800"/>
            <a:ext cx="11455400" cy="5524500"/>
          </a:xfrm>
          <a:prstGeom prst="rect">
            <a:avLst/>
          </a:prstGeom>
        </p:spPr>
        <p:txBody>
          <a:bodyPr/>
          <a:lstStyle/>
          <a:p>
            <a:pPr>
              <a:lnSpc>
                <a:spcPts val="2800"/>
              </a:lnSpc>
              <a:buBlip>
                <a:blip r:embed="rId2"/>
              </a:buBlip>
              <a:defRPr sz="2400"/>
            </a:pPr>
            <a:r>
              <a:t>The publication of the first genome of a </a:t>
            </a:r>
            <a:r>
              <a:rPr i="1"/>
              <a:t>Streptomyces</a:t>
            </a:r>
            <a:r>
              <a:t> sp highlighted that the majority of natural product biosynthetic gene clusters are silent or cryptic</a:t>
            </a:r>
          </a:p>
          <a:p>
            <a:pPr>
              <a:lnSpc>
                <a:spcPts val="2800"/>
              </a:lnSpc>
              <a:buBlip>
                <a:blip r:embed="rId2"/>
              </a:buBlip>
              <a:defRPr sz="2400"/>
            </a:pPr>
            <a:r>
              <a:t>The genomic information can be used to predict the structures of the cryptic gene clusters</a:t>
            </a:r>
          </a:p>
          <a:p>
            <a:pPr>
              <a:lnSpc>
                <a:spcPts val="2800"/>
              </a:lnSpc>
              <a:buBlip>
                <a:blip r:embed="rId2"/>
              </a:buBlip>
              <a:defRPr sz="2400"/>
            </a:pPr>
            <a:r>
              <a:t>Structural prediction is used to guide fermentation, isolation and purification </a:t>
            </a:r>
          </a:p>
          <a:p>
            <a:pPr>
              <a:lnSpc>
                <a:spcPts val="2800"/>
              </a:lnSpc>
              <a:buBlip>
                <a:blip r:embed="rId2"/>
              </a:buBlip>
              <a:defRPr sz="2400"/>
            </a:pPr>
            <a:r>
              <a:t>High-throughput genome scanning procedures can be used on large strain libraries to identify isolates harbouring novel biosynthetic gene clusters</a:t>
            </a:r>
          </a:p>
          <a:p>
            <a:pPr>
              <a:lnSpc>
                <a:spcPts val="2800"/>
              </a:lnSpc>
              <a:buBlip>
                <a:blip r:embed="rId2"/>
              </a:buBlip>
              <a:defRPr sz="2400"/>
            </a:pPr>
            <a:r>
              <a:t>Technology being developed for moving entire clusters into heterologous hosts (uncouple from regulatory network). Enables manipulation of the gene cluster in model organisms prior to expression in suitable host - combinatorial biosynthesis</a:t>
            </a:r>
          </a:p>
          <a:p>
            <a:pPr>
              <a:lnSpc>
                <a:spcPts val="2800"/>
              </a:lnSpc>
              <a:buBlip>
                <a:blip r:embed="rId2"/>
              </a:buBlip>
              <a:defRPr sz="2400"/>
            </a:pPr>
            <a:r>
              <a:t>Early stages of cell-free production of natural products using purified enzymes - an emerging biotechnology?</a:t>
            </a:r>
          </a:p>
        </p:txBody>
      </p:sp>
      <p:sp>
        <p:nvSpPr>
          <p:cNvPr id="599" name="Shape 599"/>
          <p:cNvSpPr/>
          <p:nvPr>
            <p:ph type="title"/>
          </p:nvPr>
        </p:nvSpPr>
        <p:spPr>
          <a:prstGeom prst="rect">
            <a:avLst/>
          </a:prstGeom>
        </p:spPr>
        <p:txBody>
          <a:bodyPr/>
          <a:lstStyle/>
          <a:p>
            <a:pPr/>
            <a:r>
              <a:t>Summary part 3</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5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59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59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59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8"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ph type="ctrTitle"/>
          </p:nvPr>
        </p:nvSpPr>
        <p:spPr>
          <a:xfrm>
            <a:off x="647700" y="647700"/>
            <a:ext cx="8242300" cy="6096000"/>
          </a:xfrm>
          <a:prstGeom prst="rect">
            <a:avLst/>
          </a:prstGeom>
        </p:spPr>
        <p:txBody>
          <a:bodyPr anchor="t"/>
          <a:lstStyle/>
          <a:p>
            <a:pPr/>
            <a:r>
              <a:t>Majority of biosynthetic gene clusters encode for products that have never been isolated</a:t>
            </a:r>
          </a:p>
        </p:txBody>
      </p:sp>
      <p:sp>
        <p:nvSpPr>
          <p:cNvPr id="439" name="Shape 439"/>
          <p:cNvSpPr/>
          <p:nvPr>
            <p:ph type="subTitle" sz="quarter" idx="1"/>
          </p:nvPr>
        </p:nvSpPr>
        <p:spPr>
          <a:xfrm>
            <a:off x="749300" y="7099300"/>
            <a:ext cx="7289800" cy="1930400"/>
          </a:xfrm>
          <a:prstGeom prst="rect">
            <a:avLst/>
          </a:prstGeom>
        </p:spPr>
        <p:txBody>
          <a:bodyPr/>
          <a:lstStyle/>
          <a:p>
            <a:pPr/>
            <a:r>
              <a:t>These gene clusters are referred to as “</a:t>
            </a:r>
            <a:r>
              <a:rPr i="1"/>
              <a:t>silent</a:t>
            </a:r>
            <a:r>
              <a:t>” or “</a:t>
            </a:r>
            <a:r>
              <a:rPr i="1"/>
              <a:t>cryptic</a:t>
            </a:r>
            <a:r>
              <a:t>” biosynthetic gene clusters</a:t>
            </a:r>
          </a:p>
        </p:txBody>
      </p:sp>
      <p:sp>
        <p:nvSpPr>
          <p:cNvPr id="440" name="Shape 440"/>
          <p:cNvSpPr/>
          <p:nvPr/>
        </p:nvSpPr>
        <p:spPr>
          <a:xfrm>
            <a:off x="9131300" y="698500"/>
            <a:ext cx="3276600" cy="896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4000"/>
              </a:lnSpc>
              <a:spcBef>
                <a:spcPts val="800"/>
              </a:spcBef>
              <a:tabLst>
                <a:tab pos="736600" algn="l"/>
              </a:tabLst>
              <a:defRPr sz="3400">
                <a:solidFill>
                  <a:srgbClr val="FFFFFF"/>
                </a:solidFill>
              </a:defRPr>
            </a:pPr>
            <a:r>
              <a:t>So, the question is: “How do we access this vast resource?”</a:t>
            </a:r>
          </a:p>
          <a:p>
            <a:pPr algn="l">
              <a:lnSpc>
                <a:spcPts val="4000"/>
              </a:lnSpc>
              <a:spcBef>
                <a:spcPts val="800"/>
              </a:spcBef>
              <a:tabLst>
                <a:tab pos="736600" algn="l"/>
              </a:tabLst>
              <a:defRPr sz="3400">
                <a:solidFill>
                  <a:srgbClr val="FFFFFF"/>
                </a:solidFill>
              </a:defRPr>
            </a:pPr>
          </a:p>
          <a:p>
            <a:pPr algn="l">
              <a:lnSpc>
                <a:spcPts val="4000"/>
              </a:lnSpc>
              <a:spcBef>
                <a:spcPts val="800"/>
              </a:spcBef>
              <a:tabLst>
                <a:tab pos="736600" algn="l"/>
              </a:tabLst>
              <a:defRPr sz="3400">
                <a:solidFill>
                  <a:srgbClr val="FFFFFF"/>
                </a:solidFill>
              </a:defRPr>
            </a:pPr>
          </a:p>
          <a:p>
            <a:pPr algn="l">
              <a:lnSpc>
                <a:spcPts val="4000"/>
              </a:lnSpc>
              <a:spcBef>
                <a:spcPts val="800"/>
              </a:spcBef>
              <a:tabLst>
                <a:tab pos="736600" algn="l"/>
              </a:tabLst>
              <a:defRPr sz="3400">
                <a:solidFill>
                  <a:srgbClr val="FFFFFF"/>
                </a:solidFill>
              </a:defRPr>
            </a:pPr>
            <a:r>
              <a:t>Remember, it is worth doing: nearly all the marketed antibiotics come from these organisms...</a:t>
            </a:r>
          </a:p>
          <a:p>
            <a:pPr algn="l">
              <a:lnSpc>
                <a:spcPts val="4000"/>
              </a:lnSpc>
              <a:spcBef>
                <a:spcPts val="800"/>
              </a:spcBef>
              <a:tabLst>
                <a:tab pos="736600" algn="l"/>
              </a:tabLst>
              <a:defRPr sz="3400">
                <a:solidFill>
                  <a:srgbClr val="FFFFFF"/>
                </a:solidFill>
              </a:defRPr>
            </a:pPr>
            <a:r>
              <a:t>worth billions!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4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2" name="iceberg.jpg"/>
          <p:cNvPicPr>
            <a:picLocks noChangeAspect="1"/>
          </p:cNvPicPr>
          <p:nvPr/>
        </p:nvPicPr>
        <p:blipFill>
          <a:blip r:embed="rId2">
            <a:extLst/>
          </a:blip>
          <a:stretch>
            <a:fillRect/>
          </a:stretch>
        </p:blipFill>
        <p:spPr>
          <a:xfrm>
            <a:off x="736600" y="1219200"/>
            <a:ext cx="5390463" cy="6629400"/>
          </a:xfrm>
          <a:prstGeom prst="rect">
            <a:avLst/>
          </a:prstGeom>
          <a:ln w="12700">
            <a:miter lim="400000"/>
          </a:ln>
          <a:effectLst>
            <a:outerShdw sx="100000" sy="100000" kx="0" ky="0" algn="b" rotWithShape="0" blurRad="127000" dist="76200" dir="2700000">
              <a:srgbClr val="000000">
                <a:alpha val="75000"/>
              </a:srgbClr>
            </a:outerShdw>
          </a:effectLst>
        </p:spPr>
      </p:pic>
      <p:sp>
        <p:nvSpPr>
          <p:cNvPr id="443" name="Shape 443"/>
          <p:cNvSpPr/>
          <p:nvPr/>
        </p:nvSpPr>
        <p:spPr>
          <a:xfrm>
            <a:off x="7524152" y="1778000"/>
            <a:ext cx="3438534"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600"/>
              </a:lnSpc>
              <a:defRPr sz="3000">
                <a:solidFill>
                  <a:srgbClr val="3BAD6C"/>
                </a:solidFill>
              </a:defRPr>
            </a:lvl1pPr>
          </a:lstStyle>
          <a:p>
            <a:pPr/>
            <a:r>
              <a:t>Known compounds</a:t>
            </a:r>
          </a:p>
        </p:txBody>
      </p:sp>
      <p:sp>
        <p:nvSpPr>
          <p:cNvPr id="444" name="Shape 444"/>
          <p:cNvSpPr/>
          <p:nvPr/>
        </p:nvSpPr>
        <p:spPr>
          <a:xfrm>
            <a:off x="6213974" y="2844799"/>
            <a:ext cx="1796052" cy="1"/>
          </a:xfrm>
          <a:prstGeom prst="line">
            <a:avLst/>
          </a:prstGeom>
          <a:ln w="25400">
            <a:solidFill>
              <a:srgbClr val="3BAD6C"/>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p>
        </p:txBody>
      </p:sp>
      <p:sp>
        <p:nvSpPr>
          <p:cNvPr id="445" name="Shape 445"/>
          <p:cNvSpPr/>
          <p:nvPr/>
        </p:nvSpPr>
        <p:spPr>
          <a:xfrm>
            <a:off x="6210300" y="1253625"/>
            <a:ext cx="1796052" cy="1"/>
          </a:xfrm>
          <a:prstGeom prst="line">
            <a:avLst/>
          </a:prstGeom>
          <a:ln w="25400">
            <a:solidFill>
              <a:srgbClr val="3BAD6C"/>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p>
        </p:txBody>
      </p:sp>
      <p:sp>
        <p:nvSpPr>
          <p:cNvPr id="446" name="Shape 446"/>
          <p:cNvSpPr/>
          <p:nvPr/>
        </p:nvSpPr>
        <p:spPr>
          <a:xfrm>
            <a:off x="7375023" y="1253047"/>
            <a:ext cx="1" cy="1591780"/>
          </a:xfrm>
          <a:prstGeom prst="line">
            <a:avLst/>
          </a:prstGeom>
          <a:ln w="25400">
            <a:solidFill>
              <a:srgbClr val="3BAD6C"/>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p>
        </p:txBody>
      </p:sp>
      <p:sp>
        <p:nvSpPr>
          <p:cNvPr id="447" name="Shape 447"/>
          <p:cNvSpPr/>
          <p:nvPr/>
        </p:nvSpPr>
        <p:spPr>
          <a:xfrm>
            <a:off x="7528244" y="4787900"/>
            <a:ext cx="3869060"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600"/>
              </a:lnSpc>
              <a:defRPr sz="3000">
                <a:solidFill>
                  <a:srgbClr val="CF364E"/>
                </a:solidFill>
              </a:defRPr>
            </a:lvl1pPr>
          </a:lstStyle>
          <a:p>
            <a:pPr/>
            <a:r>
              <a:t>Unknown compounds</a:t>
            </a:r>
          </a:p>
        </p:txBody>
      </p:sp>
      <p:sp>
        <p:nvSpPr>
          <p:cNvPr id="448" name="Shape 448"/>
          <p:cNvSpPr/>
          <p:nvPr/>
        </p:nvSpPr>
        <p:spPr>
          <a:xfrm>
            <a:off x="6223000" y="7819525"/>
            <a:ext cx="1796052" cy="1"/>
          </a:xfrm>
          <a:prstGeom prst="line">
            <a:avLst/>
          </a:prstGeom>
          <a:ln w="25400">
            <a:solidFill>
              <a:srgbClr val="CF364E"/>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p>
        </p:txBody>
      </p:sp>
      <p:sp>
        <p:nvSpPr>
          <p:cNvPr id="449" name="Shape 449"/>
          <p:cNvSpPr/>
          <p:nvPr/>
        </p:nvSpPr>
        <p:spPr>
          <a:xfrm>
            <a:off x="6223000" y="3018925"/>
            <a:ext cx="1796052" cy="1"/>
          </a:xfrm>
          <a:prstGeom prst="line">
            <a:avLst/>
          </a:prstGeom>
          <a:ln w="25400">
            <a:solidFill>
              <a:srgbClr val="CF364E"/>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p>
        </p:txBody>
      </p:sp>
      <p:sp>
        <p:nvSpPr>
          <p:cNvPr id="450" name="Shape 450"/>
          <p:cNvSpPr/>
          <p:nvPr/>
        </p:nvSpPr>
        <p:spPr>
          <a:xfrm>
            <a:off x="7387188" y="3022599"/>
            <a:ext cx="2" cy="4818072"/>
          </a:xfrm>
          <a:prstGeom prst="line">
            <a:avLst/>
          </a:prstGeom>
          <a:ln w="25400">
            <a:solidFill>
              <a:srgbClr val="CF364E"/>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p>
        </p:txBody>
      </p:sp>
      <p:sp>
        <p:nvSpPr>
          <p:cNvPr id="451" name="Shape 451"/>
          <p:cNvSpPr/>
          <p:nvPr/>
        </p:nvSpPr>
        <p:spPr>
          <a:xfrm>
            <a:off x="802136" y="8026400"/>
            <a:ext cx="10579101" cy="10554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r>
              <a:t>Organisms already in culture - 1000’s of more compounds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ph type="title"/>
          </p:nvPr>
        </p:nvSpPr>
        <p:spPr>
          <a:prstGeom prst="rect">
            <a:avLst/>
          </a:prstGeom>
        </p:spPr>
        <p:txBody>
          <a:bodyPr anchor="t"/>
          <a:lstStyle>
            <a:lvl1pPr>
              <a:lnSpc>
                <a:spcPts val="7600"/>
              </a:lnSpc>
              <a:defRPr sz="6400"/>
            </a:lvl1pPr>
          </a:lstStyle>
          <a:p>
            <a:pPr/>
            <a:r>
              <a:t>Biosynthetic gene clusters</a:t>
            </a:r>
          </a:p>
        </p:txBody>
      </p:sp>
      <p:sp>
        <p:nvSpPr>
          <p:cNvPr id="454" name="Shape 454"/>
          <p:cNvSpPr/>
          <p:nvPr>
            <p:ph type="body" idx="1"/>
          </p:nvPr>
        </p:nvSpPr>
        <p:spPr>
          <a:prstGeom prst="rect">
            <a:avLst/>
          </a:prstGeom>
        </p:spPr>
        <p:txBody>
          <a:bodyPr/>
          <a:lstStyle/>
          <a:p>
            <a:pPr>
              <a:buBlip>
                <a:blip r:embed="rId2"/>
              </a:buBlip>
            </a:pPr>
            <a:r>
              <a:t>The majority of natural products (antimicrobial, anticancer) from bacteria and fungi are biosynthesized by </a:t>
            </a:r>
            <a:r>
              <a:rPr b="1">
                <a:solidFill>
                  <a:srgbClr val="0F67A6"/>
                </a:solidFill>
              </a:rPr>
              <a:t>polyketide synthases (PKS)</a:t>
            </a:r>
            <a:r>
              <a:t> and </a:t>
            </a:r>
            <a:r>
              <a:rPr b="1">
                <a:solidFill>
                  <a:srgbClr val="E08C51"/>
                </a:solidFill>
              </a:rPr>
              <a:t>non-ribosomal peptide synthetases (NRPS)</a:t>
            </a:r>
            <a:endParaRPr b="1">
              <a:solidFill>
                <a:srgbClr val="E08C51"/>
              </a:solidFill>
            </a:endParaRPr>
          </a:p>
          <a:p>
            <a:pPr>
              <a:buBlip>
                <a:blip r:embed="rId2"/>
              </a:buBlip>
            </a:pPr>
            <a:r>
              <a:t>PKSs can be divided into three classes (I, II, III) depending on how the enzymes are organized (not required for this lecture)</a:t>
            </a:r>
          </a:p>
          <a:p>
            <a:pPr>
              <a:buBlip>
                <a:blip r:embed="rId2"/>
              </a:buBlip>
            </a:pPr>
            <a:r>
              <a:t>Type I PKSs and NRPS tend to be large multifunctional proteins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6" name="Shape 456"/>
          <p:cNvSpPr/>
          <p:nvPr>
            <p:ph type="title"/>
          </p:nvPr>
        </p:nvSpPr>
        <p:spPr>
          <a:prstGeom prst="rect">
            <a:avLst/>
          </a:prstGeom>
        </p:spPr>
        <p:txBody>
          <a:bodyPr/>
          <a:lstStyle/>
          <a:p>
            <a:pPr/>
            <a:r>
              <a:t>Genome gazing</a:t>
            </a:r>
          </a:p>
        </p:txBody>
      </p:sp>
      <p:pic>
        <p:nvPicPr>
          <p:cNvPr id="457" name="PKS.png"/>
          <p:cNvPicPr>
            <a:picLocks noChangeAspect="1"/>
          </p:cNvPicPr>
          <p:nvPr/>
        </p:nvPicPr>
        <p:blipFill>
          <a:blip r:embed="rId2">
            <a:extLst/>
          </a:blip>
          <a:stretch>
            <a:fillRect/>
          </a:stretch>
        </p:blipFill>
        <p:spPr>
          <a:xfrm>
            <a:off x="774700" y="3670300"/>
            <a:ext cx="11470880" cy="1752600"/>
          </a:xfrm>
          <a:prstGeom prst="rect">
            <a:avLst/>
          </a:prstGeom>
          <a:ln w="12700">
            <a:miter lim="400000"/>
          </a:ln>
        </p:spPr>
      </p:pic>
      <p:sp>
        <p:nvSpPr>
          <p:cNvPr id="458" name="Shape 458"/>
          <p:cNvSpPr/>
          <p:nvPr/>
        </p:nvSpPr>
        <p:spPr>
          <a:xfrm>
            <a:off x="876300" y="6642100"/>
            <a:ext cx="11252200" cy="23241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a:lnSpc>
                <a:spcPts val="3300"/>
              </a:lnSpc>
              <a:spcBef>
                <a:spcPts val="200"/>
              </a:spcBef>
              <a:tabLst>
                <a:tab pos="1219200" algn="l"/>
              </a:tabLst>
              <a:defRPr sz="2800"/>
            </a:pPr>
            <a:r>
              <a:t>Thus, genome sequence information can be readily scanned to identify regions that are likely to encode proteins that biosynthesize natural products. This was how the hidden biosynthetic capabilities of </a:t>
            </a:r>
            <a:r>
              <a:rPr i="1"/>
              <a:t>Streptomyces</a:t>
            </a:r>
            <a:r>
              <a:t> species was revealed.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0" name="448755a-f1.2.jpg"/>
          <p:cNvPicPr>
            <a:picLocks noChangeAspect="1"/>
          </p:cNvPicPr>
          <p:nvPr>
            <p:ph type="pic" idx="13"/>
          </p:nvPr>
        </p:nvPicPr>
        <p:blipFill>
          <a:blip r:embed="rId2">
            <a:extLst/>
          </a:blip>
          <a:srcRect l="0" t="790" r="0" b="600"/>
          <a:stretch>
            <a:fillRect/>
          </a:stretch>
        </p:blipFill>
        <p:spPr>
          <a:prstGeom prst="rect">
            <a:avLst/>
          </a:prstGeom>
        </p:spPr>
      </p:pic>
      <p:sp>
        <p:nvSpPr>
          <p:cNvPr id="461" name="Shape 461"/>
          <p:cNvSpPr/>
          <p:nvPr>
            <p:ph type="title"/>
          </p:nvPr>
        </p:nvSpPr>
        <p:spPr>
          <a:prstGeom prst="rect">
            <a:avLst/>
          </a:prstGeom>
        </p:spPr>
        <p:txBody>
          <a:bodyPr/>
          <a:lstStyle/>
          <a:p>
            <a:pPr>
              <a:lnSpc>
                <a:spcPts val="4300"/>
              </a:lnSpc>
              <a:defRPr sz="2400"/>
            </a:pPr>
            <a:r>
              <a:rPr sz="3600"/>
              <a:t>Molecular logic:</a:t>
            </a:r>
            <a:r>
              <a:t> </a:t>
            </a:r>
            <a:r>
              <a:rPr b="1">
                <a:solidFill>
                  <a:srgbClr val="CF364E"/>
                </a:solidFill>
                <a:latin typeface="+mn-lt"/>
                <a:ea typeface="+mn-ea"/>
                <a:cs typeface="+mn-cs"/>
                <a:sym typeface="Helvetica Neue"/>
              </a:rPr>
              <a:t>Red</a:t>
            </a:r>
            <a:r>
              <a:t> - substrate recruitment. </a:t>
            </a:r>
            <a:r>
              <a:rPr b="1">
                <a:solidFill>
                  <a:srgbClr val="E08C51"/>
                </a:solidFill>
                <a:latin typeface="+mn-lt"/>
                <a:ea typeface="+mn-ea"/>
                <a:cs typeface="+mn-cs"/>
                <a:sym typeface="Helvetica Neue"/>
              </a:rPr>
              <a:t>Orange</a:t>
            </a:r>
            <a:r>
              <a:t> - substrate carriage. </a:t>
            </a:r>
            <a:r>
              <a:rPr b="1">
                <a:solidFill>
                  <a:srgbClr val="0092AB"/>
                </a:solidFill>
                <a:latin typeface="+mn-lt"/>
                <a:ea typeface="+mn-ea"/>
                <a:cs typeface="+mn-cs"/>
                <a:sym typeface="Helvetica Neue"/>
              </a:rPr>
              <a:t>Blue</a:t>
            </a:r>
            <a:r>
              <a:t> - Bond formation. </a:t>
            </a:r>
            <a:r>
              <a:rPr b="1">
                <a:solidFill>
                  <a:srgbClr val="3BAD6C"/>
                </a:solidFill>
                <a:latin typeface="+mn-lt"/>
                <a:ea typeface="+mn-ea"/>
                <a:cs typeface="+mn-cs"/>
                <a:sym typeface="Helvetica Neue"/>
              </a:rPr>
              <a:t>Green</a:t>
            </a:r>
            <a:r>
              <a:t> - NRPS/PKS bond formation</a:t>
            </a:r>
          </a:p>
        </p:txBody>
      </p:sp>
      <p:sp>
        <p:nvSpPr>
          <p:cNvPr id="462" name="Shape 462"/>
          <p:cNvSpPr/>
          <p:nvPr/>
        </p:nvSpPr>
        <p:spPr>
          <a:xfrm>
            <a:off x="635000" y="876300"/>
            <a:ext cx="2997200" cy="896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ts val="3300"/>
              </a:lnSpc>
              <a:spcBef>
                <a:spcPts val="800"/>
              </a:spcBef>
              <a:tabLst>
                <a:tab pos="736600" algn="l"/>
              </a:tabLst>
              <a:defRPr sz="2800">
                <a:solidFill>
                  <a:srgbClr val="FFFFFF"/>
                </a:solidFill>
              </a:defRPr>
            </a:pPr>
            <a:r>
              <a:t>There is a </a:t>
            </a:r>
            <a:r>
              <a:rPr b="1"/>
              <a:t>molecular logic</a:t>
            </a:r>
            <a:r>
              <a:t> to how NRPS and PKS proteins synthesize their products.</a:t>
            </a:r>
          </a:p>
          <a:p>
            <a:pPr algn="l">
              <a:lnSpc>
                <a:spcPts val="3300"/>
              </a:lnSpc>
              <a:spcBef>
                <a:spcPts val="800"/>
              </a:spcBef>
              <a:tabLst>
                <a:tab pos="736600" algn="l"/>
              </a:tabLst>
              <a:defRPr sz="2800">
                <a:solidFill>
                  <a:srgbClr val="FFFFFF"/>
                </a:solidFill>
              </a:defRPr>
            </a:pPr>
          </a:p>
          <a:p>
            <a:pPr algn="l">
              <a:lnSpc>
                <a:spcPts val="3300"/>
              </a:lnSpc>
              <a:spcBef>
                <a:spcPts val="800"/>
              </a:spcBef>
              <a:tabLst>
                <a:tab pos="736600" algn="l"/>
              </a:tabLst>
              <a:defRPr sz="2800">
                <a:solidFill>
                  <a:srgbClr val="FFFFFF"/>
                </a:solidFill>
              </a:defRPr>
            </a:pPr>
            <a:r>
              <a:t>PKSs use acyl units to initiate and grow a polyketide chain.</a:t>
            </a:r>
          </a:p>
          <a:p>
            <a:pPr algn="l">
              <a:lnSpc>
                <a:spcPts val="3300"/>
              </a:lnSpc>
              <a:spcBef>
                <a:spcPts val="800"/>
              </a:spcBef>
              <a:tabLst>
                <a:tab pos="736600" algn="l"/>
              </a:tabLst>
              <a:defRPr sz="2800">
                <a:solidFill>
                  <a:srgbClr val="FFFFFF"/>
                </a:solidFill>
              </a:defRPr>
            </a:pPr>
          </a:p>
          <a:p>
            <a:pPr algn="l">
              <a:lnSpc>
                <a:spcPts val="3300"/>
              </a:lnSpc>
              <a:spcBef>
                <a:spcPts val="800"/>
              </a:spcBef>
              <a:tabLst>
                <a:tab pos="736600" algn="l"/>
              </a:tabLst>
              <a:defRPr sz="2800">
                <a:solidFill>
                  <a:srgbClr val="FFFFFF"/>
                </a:solidFill>
              </a:defRPr>
            </a:pPr>
            <a:r>
              <a:t>NRPSs use amino acid units (make a polypeptide without a ribosome)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4" name="PKSI.jpg"/>
          <p:cNvPicPr>
            <a:picLocks noChangeAspect="1"/>
          </p:cNvPicPr>
          <p:nvPr/>
        </p:nvPicPr>
        <p:blipFill>
          <a:blip r:embed="rId2">
            <a:extLst/>
          </a:blip>
          <a:stretch>
            <a:fillRect/>
          </a:stretch>
        </p:blipFill>
        <p:spPr>
          <a:xfrm>
            <a:off x="1003300" y="927100"/>
            <a:ext cx="10277817" cy="4876800"/>
          </a:xfrm>
          <a:prstGeom prst="rect">
            <a:avLst/>
          </a:prstGeom>
          <a:ln w="12700">
            <a:miter lim="400000"/>
          </a:ln>
        </p:spPr>
      </p:pic>
      <p:sp>
        <p:nvSpPr>
          <p:cNvPr id="465" name="Shape 465"/>
          <p:cNvSpPr/>
          <p:nvPr/>
        </p:nvSpPr>
        <p:spPr>
          <a:xfrm>
            <a:off x="850900" y="4864100"/>
            <a:ext cx="4927600" cy="4038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lnSpc>
                <a:spcPts val="3100"/>
              </a:lnSpc>
              <a:spcBef>
                <a:spcPts val="200"/>
              </a:spcBef>
              <a:tabLst>
                <a:tab pos="1219200" algn="l"/>
              </a:tabLst>
              <a:defRPr sz="2600">
                <a:latin typeface="+mj-lt"/>
                <a:ea typeface="+mj-ea"/>
                <a:cs typeface="+mj-cs"/>
                <a:sym typeface="Helvetica Neue Light"/>
              </a:defRPr>
            </a:lvl1pPr>
          </a:lstStyle>
          <a:p>
            <a:pPr/>
            <a:r>
              <a:t>Erythromycin biosynthesis a model example of PKS assembly, three proteins each contain modules (covalently linked enzyme subunits). Each module is responsible for loading and extending the chain. The loading module selects a propionyl-starter unit, other modules all load a methylmalonyl extender unit.</a:t>
            </a:r>
          </a:p>
        </p:txBody>
      </p:sp>
      <p:sp>
        <p:nvSpPr>
          <p:cNvPr id="466" name="Shape 466"/>
          <p:cNvSpPr/>
          <p:nvPr/>
        </p:nvSpPr>
        <p:spPr>
          <a:xfrm>
            <a:off x="5829300" y="6045200"/>
            <a:ext cx="558800" cy="508000"/>
          </a:xfrm>
          <a:prstGeom prst="ellipse">
            <a:avLst/>
          </a:prstGeom>
          <a:gradFill>
            <a:gsLst>
              <a:gs pos="0">
                <a:srgbClr val="86BDEC"/>
              </a:gs>
              <a:gs pos="90155">
                <a:srgbClr val="6F8BAC"/>
              </a:gs>
              <a:gs pos="100000">
                <a:srgbClr val="58596B"/>
              </a:gs>
            </a:gsLst>
            <a:lin ang="4019999"/>
          </a:gradFill>
          <a:ln w="25400">
            <a:miter lim="400000"/>
          </a:ln>
        </p:spPr>
        <p:txBody>
          <a:bodyPr lIns="38100" tIns="38100" rIns="38100" bIns="38100" anchor="ctr"/>
          <a:lstStyle/>
          <a:p>
            <a:pPr>
              <a:defRPr>
                <a:solidFill>
                  <a:srgbClr val="FFFFFF"/>
                </a:solidFill>
              </a:defRPr>
            </a:pPr>
          </a:p>
        </p:txBody>
      </p:sp>
      <p:sp>
        <p:nvSpPr>
          <p:cNvPr id="467" name="Shape 467"/>
          <p:cNvSpPr/>
          <p:nvPr/>
        </p:nvSpPr>
        <p:spPr>
          <a:xfrm>
            <a:off x="5829300" y="6959600"/>
            <a:ext cx="558800" cy="508000"/>
          </a:xfrm>
          <a:prstGeom prst="ellipse">
            <a:avLst/>
          </a:prstGeom>
          <a:gradFill>
            <a:gsLst>
              <a:gs pos="0">
                <a:srgbClr val="86BDEC"/>
              </a:gs>
              <a:gs pos="90155">
                <a:srgbClr val="6F8BAC"/>
              </a:gs>
              <a:gs pos="100000">
                <a:srgbClr val="58596B"/>
              </a:gs>
            </a:gsLst>
            <a:lin ang="4019999"/>
          </a:gradFill>
          <a:ln w="25400">
            <a:miter lim="400000"/>
          </a:ln>
        </p:spPr>
        <p:txBody>
          <a:bodyPr lIns="38100" tIns="38100" rIns="38100" bIns="38100" anchor="ctr"/>
          <a:lstStyle/>
          <a:p>
            <a:pPr>
              <a:defRPr>
                <a:solidFill>
                  <a:srgbClr val="FFFFFF"/>
                </a:solidFill>
              </a:defRPr>
            </a:pPr>
          </a:p>
        </p:txBody>
      </p:sp>
      <p:sp>
        <p:nvSpPr>
          <p:cNvPr id="468" name="Shape 468"/>
          <p:cNvSpPr/>
          <p:nvPr/>
        </p:nvSpPr>
        <p:spPr>
          <a:xfrm>
            <a:off x="5829300" y="7874000"/>
            <a:ext cx="558800" cy="508000"/>
          </a:xfrm>
          <a:prstGeom prst="ellipse">
            <a:avLst/>
          </a:prstGeom>
          <a:gradFill>
            <a:gsLst>
              <a:gs pos="0">
                <a:srgbClr val="86BDEC"/>
              </a:gs>
              <a:gs pos="90155">
                <a:srgbClr val="6F8BAC"/>
              </a:gs>
              <a:gs pos="100000">
                <a:srgbClr val="58596B"/>
              </a:gs>
            </a:gsLst>
            <a:lin ang="4019999"/>
          </a:gradFill>
          <a:ln w="25400">
            <a:miter lim="400000"/>
          </a:ln>
        </p:spPr>
        <p:txBody>
          <a:bodyPr lIns="38100" tIns="38100" rIns="38100" bIns="38100" anchor="ctr"/>
          <a:lstStyle/>
          <a:p>
            <a:pPr>
              <a:defRPr>
                <a:solidFill>
                  <a:srgbClr val="FFFFFF"/>
                </a:solidFill>
              </a:defRPr>
            </a:pPr>
          </a:p>
        </p:txBody>
      </p:sp>
      <p:sp>
        <p:nvSpPr>
          <p:cNvPr id="469" name="Shape 469"/>
          <p:cNvSpPr/>
          <p:nvPr/>
        </p:nvSpPr>
        <p:spPr>
          <a:xfrm>
            <a:off x="6481257" y="6108700"/>
            <a:ext cx="1663524"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sz="1800"/>
            </a:lvl1pPr>
          </a:lstStyle>
          <a:p>
            <a:pPr/>
            <a:r>
              <a:t>acyltransferase</a:t>
            </a:r>
          </a:p>
        </p:txBody>
      </p:sp>
      <p:sp>
        <p:nvSpPr>
          <p:cNvPr id="470" name="Shape 470"/>
          <p:cNvSpPr/>
          <p:nvPr/>
        </p:nvSpPr>
        <p:spPr>
          <a:xfrm>
            <a:off x="6506578" y="7023100"/>
            <a:ext cx="2010767"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sz="1800"/>
            </a:lvl1pPr>
          </a:lstStyle>
          <a:p>
            <a:pPr/>
            <a:r>
              <a:t>acyl carrier protein</a:t>
            </a:r>
          </a:p>
        </p:txBody>
      </p:sp>
      <p:sp>
        <p:nvSpPr>
          <p:cNvPr id="471" name="Shape 471"/>
          <p:cNvSpPr/>
          <p:nvPr/>
        </p:nvSpPr>
        <p:spPr>
          <a:xfrm>
            <a:off x="6424790" y="7937500"/>
            <a:ext cx="217434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sz="1800"/>
            </a:lvl1pPr>
          </a:lstStyle>
          <a:p>
            <a:pPr/>
            <a:r>
              <a:t>β-ketoacyl synthase</a:t>
            </a:r>
          </a:p>
        </p:txBody>
      </p:sp>
      <p:sp>
        <p:nvSpPr>
          <p:cNvPr id="472" name="Shape 472"/>
          <p:cNvSpPr/>
          <p:nvPr/>
        </p:nvSpPr>
        <p:spPr>
          <a:xfrm>
            <a:off x="8623300" y="6045200"/>
            <a:ext cx="558800" cy="508000"/>
          </a:xfrm>
          <a:prstGeom prst="ellipse">
            <a:avLst/>
          </a:prstGeom>
          <a:gradFill>
            <a:gsLst>
              <a:gs pos="0">
                <a:srgbClr val="86BDEC"/>
              </a:gs>
              <a:gs pos="90155">
                <a:srgbClr val="6F8BAC"/>
              </a:gs>
              <a:gs pos="100000">
                <a:srgbClr val="58596B"/>
              </a:gs>
            </a:gsLst>
            <a:lin ang="4019999"/>
          </a:gradFill>
          <a:ln w="25400">
            <a:miter lim="400000"/>
          </a:ln>
        </p:spPr>
        <p:txBody>
          <a:bodyPr lIns="38100" tIns="38100" rIns="38100" bIns="38100" anchor="ctr"/>
          <a:lstStyle/>
          <a:p>
            <a:pPr>
              <a:defRPr>
                <a:solidFill>
                  <a:srgbClr val="FFFFFF"/>
                </a:solidFill>
              </a:defRPr>
            </a:pPr>
          </a:p>
        </p:txBody>
      </p:sp>
      <p:sp>
        <p:nvSpPr>
          <p:cNvPr id="473" name="Shape 473"/>
          <p:cNvSpPr/>
          <p:nvPr/>
        </p:nvSpPr>
        <p:spPr>
          <a:xfrm>
            <a:off x="8623300" y="6959600"/>
            <a:ext cx="558800" cy="508000"/>
          </a:xfrm>
          <a:prstGeom prst="ellipse">
            <a:avLst/>
          </a:prstGeom>
          <a:gradFill>
            <a:gsLst>
              <a:gs pos="0">
                <a:srgbClr val="86BDEC"/>
              </a:gs>
              <a:gs pos="90155">
                <a:srgbClr val="6F8BAC"/>
              </a:gs>
              <a:gs pos="100000">
                <a:srgbClr val="58596B"/>
              </a:gs>
            </a:gsLst>
            <a:lin ang="4019999"/>
          </a:gradFill>
          <a:ln w="25400">
            <a:miter lim="400000"/>
          </a:ln>
        </p:spPr>
        <p:txBody>
          <a:bodyPr lIns="38100" tIns="38100" rIns="38100" bIns="38100" anchor="ctr"/>
          <a:lstStyle/>
          <a:p>
            <a:pPr>
              <a:defRPr>
                <a:solidFill>
                  <a:srgbClr val="FFFFFF"/>
                </a:solidFill>
              </a:defRPr>
            </a:pPr>
          </a:p>
        </p:txBody>
      </p:sp>
      <p:sp>
        <p:nvSpPr>
          <p:cNvPr id="474" name="Shape 474"/>
          <p:cNvSpPr/>
          <p:nvPr/>
        </p:nvSpPr>
        <p:spPr>
          <a:xfrm>
            <a:off x="8623300" y="7874000"/>
            <a:ext cx="558800" cy="508000"/>
          </a:xfrm>
          <a:prstGeom prst="ellipse">
            <a:avLst/>
          </a:prstGeom>
          <a:gradFill>
            <a:gsLst>
              <a:gs pos="0">
                <a:srgbClr val="86BDEC"/>
              </a:gs>
              <a:gs pos="90155">
                <a:srgbClr val="6F8BAC"/>
              </a:gs>
              <a:gs pos="100000">
                <a:srgbClr val="58596B"/>
              </a:gs>
            </a:gsLst>
            <a:lin ang="4019999"/>
          </a:gradFill>
          <a:ln w="25400">
            <a:miter lim="400000"/>
          </a:ln>
        </p:spPr>
        <p:txBody>
          <a:bodyPr lIns="38100" tIns="38100" rIns="38100" bIns="38100" anchor="ctr"/>
          <a:lstStyle/>
          <a:p>
            <a:pPr>
              <a:defRPr>
                <a:solidFill>
                  <a:srgbClr val="FFFFFF"/>
                </a:solidFill>
              </a:defRPr>
            </a:pPr>
          </a:p>
        </p:txBody>
      </p:sp>
      <p:sp>
        <p:nvSpPr>
          <p:cNvPr id="475" name="Shape 475"/>
          <p:cNvSpPr/>
          <p:nvPr/>
        </p:nvSpPr>
        <p:spPr>
          <a:xfrm>
            <a:off x="9157398" y="6108700"/>
            <a:ext cx="2271728"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sz="1800"/>
            </a:lvl1pPr>
          </a:lstStyle>
          <a:p>
            <a:pPr/>
            <a:r>
              <a:t>β-ketoacyl reductase</a:t>
            </a:r>
          </a:p>
        </p:txBody>
      </p:sp>
      <p:sp>
        <p:nvSpPr>
          <p:cNvPr id="476" name="Shape 476"/>
          <p:cNvSpPr/>
          <p:nvPr/>
        </p:nvSpPr>
        <p:spPr>
          <a:xfrm>
            <a:off x="9217937" y="7023100"/>
            <a:ext cx="1380290"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sz="1800"/>
            </a:lvl1pPr>
          </a:lstStyle>
          <a:p>
            <a:pPr/>
            <a:r>
              <a:t>dehydratase</a:t>
            </a:r>
          </a:p>
        </p:txBody>
      </p:sp>
      <p:sp>
        <p:nvSpPr>
          <p:cNvPr id="477" name="Shape 477"/>
          <p:cNvSpPr/>
          <p:nvPr/>
        </p:nvSpPr>
        <p:spPr>
          <a:xfrm>
            <a:off x="9236175" y="7937500"/>
            <a:ext cx="17359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sz="1800"/>
            </a:lvl1pPr>
          </a:lstStyle>
          <a:p>
            <a:pPr/>
            <a:r>
              <a:t>enoyl reductase</a:t>
            </a:r>
          </a:p>
        </p:txBody>
      </p:sp>
      <p:sp>
        <p:nvSpPr>
          <p:cNvPr id="478" name="Shape 478"/>
          <p:cNvSpPr/>
          <p:nvPr/>
        </p:nvSpPr>
        <p:spPr>
          <a:xfrm>
            <a:off x="5911751" y="6108700"/>
            <a:ext cx="389535"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b="1" sz="1800">
                <a:solidFill>
                  <a:srgbClr val="FFFFFF"/>
                </a:solidFill>
              </a:defRPr>
            </a:lvl1pPr>
          </a:lstStyle>
          <a:p>
            <a:pPr/>
            <a:r>
              <a:t>AT</a:t>
            </a:r>
          </a:p>
        </p:txBody>
      </p:sp>
      <p:sp>
        <p:nvSpPr>
          <p:cNvPr id="479" name="Shape 479"/>
          <p:cNvSpPr/>
          <p:nvPr/>
        </p:nvSpPr>
        <p:spPr>
          <a:xfrm>
            <a:off x="5803885" y="7023100"/>
            <a:ext cx="592761"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b="1" sz="1800">
                <a:solidFill>
                  <a:srgbClr val="FFFFFF"/>
                </a:solidFill>
              </a:defRPr>
            </a:lvl1pPr>
          </a:lstStyle>
          <a:p>
            <a:pPr/>
            <a:r>
              <a:t>ACP</a:t>
            </a:r>
          </a:p>
        </p:txBody>
      </p:sp>
      <p:sp>
        <p:nvSpPr>
          <p:cNvPr id="480" name="Shape 480"/>
          <p:cNvSpPr/>
          <p:nvPr/>
        </p:nvSpPr>
        <p:spPr>
          <a:xfrm>
            <a:off x="5886410" y="7937500"/>
            <a:ext cx="427711"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b="1" sz="1800">
                <a:solidFill>
                  <a:srgbClr val="FFFFFF"/>
                </a:solidFill>
              </a:defRPr>
            </a:lvl1pPr>
          </a:lstStyle>
          <a:p>
            <a:pPr/>
            <a:r>
              <a:t>KS</a:t>
            </a:r>
          </a:p>
        </p:txBody>
      </p:sp>
      <p:sp>
        <p:nvSpPr>
          <p:cNvPr id="481" name="Shape 481"/>
          <p:cNvSpPr/>
          <p:nvPr/>
        </p:nvSpPr>
        <p:spPr>
          <a:xfrm>
            <a:off x="8697467" y="6108700"/>
            <a:ext cx="444399"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b="1" sz="1800">
                <a:solidFill>
                  <a:srgbClr val="FFFFFF"/>
                </a:solidFill>
              </a:defRPr>
            </a:lvl1pPr>
          </a:lstStyle>
          <a:p>
            <a:pPr/>
            <a:r>
              <a:t>KR</a:t>
            </a:r>
          </a:p>
        </p:txBody>
      </p:sp>
      <p:sp>
        <p:nvSpPr>
          <p:cNvPr id="482" name="Shape 482"/>
          <p:cNvSpPr/>
          <p:nvPr/>
        </p:nvSpPr>
        <p:spPr>
          <a:xfrm>
            <a:off x="8680423" y="7023100"/>
            <a:ext cx="453087"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b="1" sz="1800">
                <a:solidFill>
                  <a:srgbClr val="FFFFFF"/>
                </a:solidFill>
              </a:defRPr>
            </a:lvl1pPr>
          </a:lstStyle>
          <a:p>
            <a:pPr/>
            <a:r>
              <a:t>DH</a:t>
            </a:r>
          </a:p>
        </p:txBody>
      </p:sp>
      <p:sp>
        <p:nvSpPr>
          <p:cNvPr id="483" name="Shape 483"/>
          <p:cNvSpPr/>
          <p:nvPr/>
        </p:nvSpPr>
        <p:spPr>
          <a:xfrm>
            <a:off x="8705925" y="7937500"/>
            <a:ext cx="427483"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2100"/>
              </a:lnSpc>
              <a:defRPr b="1" sz="1800">
                <a:solidFill>
                  <a:srgbClr val="FFFFFF"/>
                </a:solidFill>
              </a:defRPr>
            </a:lvl1pPr>
          </a:lstStyle>
          <a:p>
            <a:pPr/>
            <a:r>
              <a:t>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616161"/>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6BDEC"/>
        </a:solidFill>
        <a:ln w="254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6BDEC"/>
        </a:solidFill>
        <a:ln w="254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69900" rtl="0" fontAlgn="auto" latinLnBrk="0" hangingPunct="0">
          <a:lnSpc>
            <a:spcPts val="3800"/>
          </a:lnSpc>
          <a:spcBef>
            <a:spcPts val="0"/>
          </a:spcBef>
          <a:spcAft>
            <a:spcPts val="0"/>
          </a:spcAft>
          <a:buClrTx/>
          <a:buSzTx/>
          <a:buFontTx/>
          <a:buNone/>
          <a:tabLst>
            <a:tab pos="1079500" algn="l"/>
          </a:tabLst>
          <a:defRPr b="0" baseline="0" cap="none" i="0" spc="0" strike="noStrike" sz="3200" u="none" kumimoji="0" normalizeH="0">
            <a:ln>
              <a:noFill/>
            </a:ln>
            <a:solidFill>
              <a:srgbClr val="61616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