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b="0" baseline="0" cap="none" i="0" spc="0" strike="noStrike" sz="3200" u="none" kumimoji="0" normalizeH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34290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b="0" baseline="0" cap="none" i="0" spc="0" strike="noStrike" sz="3200" u="none" kumimoji="0" normalizeH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68580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b="0" baseline="0" cap="none" i="0" spc="0" strike="noStrike" sz="3200" u="none" kumimoji="0" normalizeH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02870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b="0" baseline="0" cap="none" i="0" spc="0" strike="noStrike" sz="3200" u="none" kumimoji="0" normalizeH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37160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b="0" baseline="0" cap="none" i="0" spc="0" strike="noStrike" sz="3200" u="none" kumimoji="0" normalizeH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171450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b="0" baseline="0" cap="none" i="0" spc="0" strike="noStrike" sz="3200" u="none" kumimoji="0" normalizeH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05740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b="0" baseline="0" cap="none" i="0" spc="0" strike="noStrike" sz="3200" u="none" kumimoji="0" normalizeH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240030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b="0" baseline="0" cap="none" i="0" spc="0" strike="noStrike" sz="3200" u="none" kumimoji="0" normalizeH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274320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b="0" baseline="0" cap="none" i="0" spc="0" strike="noStrike" sz="3200" u="none" kumimoji="0" normalizeH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616161"/>
        </a:fontRef>
        <a:srgbClr val="616161"/>
      </a:tcTxStyle>
      <a:tcStyle>
        <a:tcBdr>
          <a:left>
            <a:ln w="12700" cap="flat">
              <a:solidFill>
                <a:srgbClr val="71B4E3"/>
              </a:solidFill>
              <a:prstDash val="solid"/>
              <a:miter lim="400000"/>
            </a:ln>
          </a:left>
          <a:right>
            <a:ln w="12700" cap="flat">
              <a:solidFill>
                <a:srgbClr val="71B4E3"/>
              </a:solidFill>
              <a:prstDash val="solid"/>
              <a:miter lim="400000"/>
            </a:ln>
          </a:right>
          <a:top>
            <a:ln w="12700" cap="flat">
              <a:solidFill>
                <a:srgbClr val="71B4E3"/>
              </a:solidFill>
              <a:prstDash val="solid"/>
              <a:miter lim="400000"/>
            </a:ln>
          </a:top>
          <a:bottom>
            <a:ln w="12700" cap="flat">
              <a:solidFill>
                <a:srgbClr val="71B4E3"/>
              </a:solidFill>
              <a:prstDash val="solid"/>
              <a:miter lim="400000"/>
            </a:ln>
          </a:bottom>
          <a:insideH>
            <a:ln w="12700" cap="flat">
              <a:solidFill>
                <a:srgbClr val="71B4E3"/>
              </a:solidFill>
              <a:prstDash val="solid"/>
              <a:miter lim="400000"/>
            </a:ln>
          </a:insideH>
          <a:insideV>
            <a:ln w="12700" cap="flat">
              <a:solidFill>
                <a:srgbClr val="71B4E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4F7CA5"/>
        </a:fontRef>
        <a:srgbClr val="4F7CA5"/>
      </a:tcTxStyle>
      <a:tcStyle>
        <a:tcBdr>
          <a:left>
            <a:ln w="12700" cap="flat">
              <a:solidFill>
                <a:srgbClr val="71B4E3"/>
              </a:solidFill>
              <a:prstDash val="solid"/>
              <a:miter lim="400000"/>
            </a:ln>
          </a:left>
          <a:right>
            <a:ln w="12700" cap="flat">
              <a:solidFill>
                <a:srgbClr val="71B4E3"/>
              </a:solidFill>
              <a:prstDash val="solid"/>
              <a:miter lim="400000"/>
            </a:ln>
          </a:right>
          <a:top>
            <a:ln w="12700" cap="flat">
              <a:solidFill>
                <a:srgbClr val="71B4E3"/>
              </a:solidFill>
              <a:prstDash val="solid"/>
              <a:miter lim="400000"/>
            </a:ln>
          </a:top>
          <a:bottom>
            <a:ln w="12700" cap="flat">
              <a:solidFill>
                <a:srgbClr val="71B4E3"/>
              </a:solidFill>
              <a:prstDash val="solid"/>
              <a:miter lim="400000"/>
            </a:ln>
          </a:bottom>
          <a:insideH>
            <a:ln w="12700" cap="flat">
              <a:solidFill>
                <a:srgbClr val="71B4E3"/>
              </a:solidFill>
              <a:prstDash val="solid"/>
              <a:miter lim="400000"/>
            </a:ln>
          </a:insideH>
          <a:insideV>
            <a:ln w="12700" cap="flat">
              <a:solidFill>
                <a:srgbClr val="71B4E3"/>
              </a:solidFill>
              <a:prstDash val="solid"/>
              <a:miter lim="400000"/>
            </a:ln>
          </a:insideV>
        </a:tcBdr>
        <a:fill>
          <a:solidFill>
            <a:srgbClr val="A3DAFE"/>
          </a:solidFill>
        </a:fill>
      </a:tcStyle>
    </a:firstCol>
    <a:lastRow>
      <a:tcTxStyle b="off" i="off">
        <a:fontRef idx="minor">
          <a:srgbClr val="616161"/>
        </a:fontRef>
        <a:srgbClr val="616161"/>
      </a:tcTxStyle>
      <a:tcStyle>
        <a:tcBdr>
          <a:left>
            <a:ln w="12700" cap="flat">
              <a:solidFill>
                <a:srgbClr val="71B4E3"/>
              </a:solidFill>
              <a:prstDash val="solid"/>
              <a:miter lim="400000"/>
            </a:ln>
          </a:left>
          <a:right>
            <a:ln w="12700" cap="flat">
              <a:solidFill>
                <a:srgbClr val="71B4E3"/>
              </a:solidFill>
              <a:prstDash val="solid"/>
              <a:miter lim="400000"/>
            </a:ln>
          </a:right>
          <a:top>
            <a:ln w="12700" cap="flat">
              <a:solidFill>
                <a:srgbClr val="71B4E3"/>
              </a:solidFill>
              <a:prstDash val="solid"/>
              <a:miter lim="400000"/>
            </a:ln>
          </a:top>
          <a:bottom>
            <a:ln w="12700" cap="flat">
              <a:solidFill>
                <a:srgbClr val="71B4E3"/>
              </a:solidFill>
              <a:prstDash val="solid"/>
              <a:miter lim="400000"/>
            </a:ln>
          </a:bottom>
          <a:insideH>
            <a:ln w="12700" cap="flat">
              <a:solidFill>
                <a:srgbClr val="71B4E3"/>
              </a:solidFill>
              <a:prstDash val="solid"/>
              <a:miter lim="400000"/>
            </a:ln>
          </a:insideH>
          <a:insideV>
            <a:ln w="12700" cap="flat">
              <a:solidFill>
                <a:srgbClr val="71B4E3"/>
              </a:solidFill>
              <a:prstDash val="solid"/>
              <a:miter lim="400000"/>
            </a:ln>
          </a:insideV>
        </a:tcBdr>
        <a:fill>
          <a:solidFill>
            <a:srgbClr val="94D1F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71B4E3"/>
              </a:solidFill>
              <a:prstDash val="solid"/>
              <a:miter lim="400000"/>
            </a:ln>
          </a:left>
          <a:right>
            <a:ln w="12700" cap="flat">
              <a:solidFill>
                <a:srgbClr val="71B4E3"/>
              </a:solidFill>
              <a:prstDash val="solid"/>
              <a:miter lim="400000"/>
            </a:ln>
          </a:right>
          <a:top>
            <a:ln w="12700" cap="flat">
              <a:solidFill>
                <a:srgbClr val="71B4E3"/>
              </a:solidFill>
              <a:prstDash val="solid"/>
              <a:miter lim="400000"/>
            </a:ln>
          </a:top>
          <a:bottom>
            <a:ln w="12700" cap="flat">
              <a:solidFill>
                <a:srgbClr val="71B4E3"/>
              </a:solidFill>
              <a:prstDash val="solid"/>
              <a:miter lim="400000"/>
            </a:ln>
          </a:bottom>
          <a:insideH>
            <a:ln w="12700" cap="flat">
              <a:solidFill>
                <a:srgbClr val="71B4E3"/>
              </a:solidFill>
              <a:prstDash val="solid"/>
              <a:miter lim="400000"/>
            </a:ln>
          </a:insideH>
          <a:insideV>
            <a:ln w="12700" cap="flat">
              <a:solidFill>
                <a:srgbClr val="71B4E3"/>
              </a:solidFill>
              <a:prstDash val="solid"/>
              <a:miter lim="400000"/>
            </a:ln>
          </a:insideV>
        </a:tcBdr>
        <a:fill>
          <a:solidFill>
            <a:srgbClr val="86BDEC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5" name="Shape 4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69900" latinLnBrk="0">
      <a:defRPr sz="1600">
        <a:latin typeface="Lucida Grande"/>
        <a:ea typeface="Lucida Grande"/>
        <a:cs typeface="Lucida Grande"/>
        <a:sym typeface="Lucida Grande"/>
      </a:defRPr>
    </a:lvl1pPr>
    <a:lvl2pPr indent="228600" defTabSz="469900" latinLnBrk="0">
      <a:defRPr sz="1600">
        <a:latin typeface="Lucida Grande"/>
        <a:ea typeface="Lucida Grande"/>
        <a:cs typeface="Lucida Grande"/>
        <a:sym typeface="Lucida Grande"/>
      </a:defRPr>
    </a:lvl2pPr>
    <a:lvl3pPr indent="457200" defTabSz="469900" latinLnBrk="0">
      <a:defRPr sz="1600">
        <a:latin typeface="Lucida Grande"/>
        <a:ea typeface="Lucida Grande"/>
        <a:cs typeface="Lucida Grande"/>
        <a:sym typeface="Lucida Grande"/>
      </a:defRPr>
    </a:lvl3pPr>
    <a:lvl4pPr indent="685800" defTabSz="469900" latinLnBrk="0">
      <a:defRPr sz="1600">
        <a:latin typeface="Lucida Grande"/>
        <a:ea typeface="Lucida Grande"/>
        <a:cs typeface="Lucida Grande"/>
        <a:sym typeface="Lucida Grande"/>
      </a:defRPr>
    </a:lvl4pPr>
    <a:lvl5pPr indent="914400" defTabSz="469900" latinLnBrk="0">
      <a:defRPr sz="1600">
        <a:latin typeface="Lucida Grande"/>
        <a:ea typeface="Lucida Grande"/>
        <a:cs typeface="Lucida Grande"/>
        <a:sym typeface="Lucida Grande"/>
      </a:defRPr>
    </a:lvl5pPr>
    <a:lvl6pPr indent="1143000" defTabSz="469900" latinLnBrk="0">
      <a:defRPr sz="1600">
        <a:latin typeface="Lucida Grande"/>
        <a:ea typeface="Lucida Grande"/>
        <a:cs typeface="Lucida Grande"/>
        <a:sym typeface="Lucida Grande"/>
      </a:defRPr>
    </a:lvl6pPr>
    <a:lvl7pPr indent="1371600" defTabSz="469900" latinLnBrk="0">
      <a:defRPr sz="1600">
        <a:latin typeface="Lucida Grande"/>
        <a:ea typeface="Lucida Grande"/>
        <a:cs typeface="Lucida Grande"/>
        <a:sym typeface="Lucida Grande"/>
      </a:defRPr>
    </a:lvl7pPr>
    <a:lvl8pPr indent="1600200" defTabSz="469900" latinLnBrk="0">
      <a:defRPr sz="1600">
        <a:latin typeface="Lucida Grande"/>
        <a:ea typeface="Lucida Grande"/>
        <a:cs typeface="Lucida Grande"/>
        <a:sym typeface="Lucida Grande"/>
      </a:defRPr>
    </a:lvl8pPr>
    <a:lvl9pPr indent="1828800" defTabSz="4699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9118600" y="635000"/>
            <a:ext cx="3251200" cy="84963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" name="Shape 15"/>
          <p:cNvSpPr/>
          <p:nvPr/>
        </p:nvSpPr>
        <p:spPr>
          <a:xfrm>
            <a:off x="635000" y="635000"/>
            <a:ext cx="8305800" cy="84963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" name="Shape 16"/>
          <p:cNvSpPr/>
          <p:nvPr>
            <p:ph type="title"/>
          </p:nvPr>
        </p:nvSpPr>
        <p:spPr>
          <a:xfrm>
            <a:off x="1143000" y="2921000"/>
            <a:ext cx="7289800" cy="3898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" name="Shape 17"/>
          <p:cNvSpPr/>
          <p:nvPr>
            <p:ph type="body" sz="quarter" idx="1"/>
          </p:nvPr>
        </p:nvSpPr>
        <p:spPr>
          <a:xfrm>
            <a:off x="1143000" y="6946900"/>
            <a:ext cx="7289800" cy="1930400"/>
          </a:xfrm>
          <a:prstGeom prst="rect">
            <a:avLst/>
          </a:prstGeom>
        </p:spPr>
        <p:txBody>
          <a:bodyPr numCol="1" spcCol="38100"/>
          <a:lstStyle>
            <a:lvl1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xfrm>
            <a:off x="11622939" y="8517585"/>
            <a:ext cx="569062" cy="57211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35000" y="635000"/>
            <a:ext cx="9080500" cy="22987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6" name="Shape 106"/>
          <p:cNvSpPr/>
          <p:nvPr/>
        </p:nvSpPr>
        <p:spPr>
          <a:xfrm>
            <a:off x="9918700" y="635000"/>
            <a:ext cx="2463800" cy="22987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7" name="Shape 107"/>
          <p:cNvSpPr/>
          <p:nvPr/>
        </p:nvSpPr>
        <p:spPr>
          <a:xfrm>
            <a:off x="647700" y="3149600"/>
            <a:ext cx="7112000" cy="5956300"/>
          </a:xfrm>
          <a:prstGeom prst="rect">
            <a:avLst/>
          </a:prstGeom>
          <a:solidFill>
            <a:srgbClr val="FFFFFF"/>
          </a:solidFill>
          <a:ln w="25400">
            <a:solidFill>
              <a:srgbClr val="71B4E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8" name="Shape 108"/>
          <p:cNvSpPr/>
          <p:nvPr>
            <p:ph type="pic" sz="half" idx="13"/>
          </p:nvPr>
        </p:nvSpPr>
        <p:spPr>
          <a:xfrm>
            <a:off x="7932317" y="3131021"/>
            <a:ext cx="4435047" cy="5994401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109" name="Shape 1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0" name="Shape 110"/>
          <p:cNvSpPr/>
          <p:nvPr>
            <p:ph type="body" sz="half" idx="1"/>
          </p:nvPr>
        </p:nvSpPr>
        <p:spPr>
          <a:xfrm>
            <a:off x="876300" y="3352800"/>
            <a:ext cx="6667500" cy="5524500"/>
          </a:xfrm>
          <a:prstGeom prst="rect">
            <a:avLst/>
          </a:prstGeom>
        </p:spPr>
        <p:txBody>
          <a:bodyPr numCol="1" spcCol="38100"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635000" y="635000"/>
            <a:ext cx="11747500" cy="22987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9" name="Shape 119"/>
          <p:cNvSpPr/>
          <p:nvPr/>
        </p:nvSpPr>
        <p:spPr>
          <a:xfrm>
            <a:off x="647700" y="3149600"/>
            <a:ext cx="5765800" cy="5956300"/>
          </a:xfrm>
          <a:prstGeom prst="rect">
            <a:avLst/>
          </a:prstGeom>
          <a:solidFill>
            <a:srgbClr val="FFFFFF"/>
          </a:solidFill>
          <a:ln w="25400">
            <a:solidFill>
              <a:srgbClr val="71B4E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0" name="Shape 120"/>
          <p:cNvSpPr/>
          <p:nvPr/>
        </p:nvSpPr>
        <p:spPr>
          <a:xfrm>
            <a:off x="6629400" y="3124200"/>
            <a:ext cx="5753100" cy="59944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1" name="Shape 121"/>
          <p:cNvSpPr/>
          <p:nvPr>
            <p:ph type="title"/>
          </p:nvPr>
        </p:nvSpPr>
        <p:spPr>
          <a:xfrm>
            <a:off x="876300" y="838200"/>
            <a:ext cx="112522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2" name="Shape 122"/>
          <p:cNvSpPr/>
          <p:nvPr>
            <p:ph type="body" sz="half" idx="1"/>
          </p:nvPr>
        </p:nvSpPr>
        <p:spPr>
          <a:xfrm>
            <a:off x="876300" y="3352800"/>
            <a:ext cx="5308600" cy="5524500"/>
          </a:xfrm>
          <a:prstGeom prst="rect">
            <a:avLst/>
          </a:prstGeom>
        </p:spPr>
        <p:txBody>
          <a:bodyPr numCol="1" spcCol="38100"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hape 1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635000" y="635000"/>
            <a:ext cx="11747500" cy="22987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1" name="Shape 131"/>
          <p:cNvSpPr/>
          <p:nvPr/>
        </p:nvSpPr>
        <p:spPr>
          <a:xfrm>
            <a:off x="6578600" y="3149600"/>
            <a:ext cx="5765800" cy="5956300"/>
          </a:xfrm>
          <a:prstGeom prst="rect">
            <a:avLst/>
          </a:prstGeom>
          <a:solidFill>
            <a:srgbClr val="FFFFFF"/>
          </a:solidFill>
          <a:ln w="25400">
            <a:solidFill>
              <a:srgbClr val="71B4E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2" name="Shape 132"/>
          <p:cNvSpPr/>
          <p:nvPr/>
        </p:nvSpPr>
        <p:spPr>
          <a:xfrm>
            <a:off x="635000" y="3124200"/>
            <a:ext cx="5753100" cy="59944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3" name="Shape 133"/>
          <p:cNvSpPr/>
          <p:nvPr>
            <p:ph type="title"/>
          </p:nvPr>
        </p:nvSpPr>
        <p:spPr>
          <a:xfrm>
            <a:off x="876300" y="838200"/>
            <a:ext cx="112522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4" name="Shape 134"/>
          <p:cNvSpPr/>
          <p:nvPr>
            <p:ph type="body" sz="half" idx="1"/>
          </p:nvPr>
        </p:nvSpPr>
        <p:spPr>
          <a:xfrm>
            <a:off x="6832600" y="3352800"/>
            <a:ext cx="5308600" cy="5524500"/>
          </a:xfrm>
          <a:prstGeom prst="rect">
            <a:avLst/>
          </a:prstGeom>
        </p:spPr>
        <p:txBody>
          <a:bodyPr numCol="1" spcCol="38100"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hape 1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3" name="Shape 143"/>
          <p:cNvSpPr/>
          <p:nvPr>
            <p:ph type="body" sz="half" idx="1"/>
          </p:nvPr>
        </p:nvSpPr>
        <p:spPr>
          <a:xfrm>
            <a:off x="876300" y="3352800"/>
            <a:ext cx="8597900" cy="5524500"/>
          </a:xfrm>
          <a:prstGeom prst="rect">
            <a:avLst/>
          </a:prstGeom>
        </p:spPr>
        <p:txBody>
          <a:bodyPr numCol="1" spcCol="38100"/>
          <a:lstStyle>
            <a:lvl1pPr marL="0" indent="0">
              <a:spcBef>
                <a:spcPts val="800"/>
              </a:spcBef>
              <a:buSzTx/>
              <a:buNone/>
            </a:lvl1pPr>
            <a:lvl2pPr marL="0" indent="0">
              <a:spcBef>
                <a:spcPts val="800"/>
              </a:spcBef>
              <a:buSzTx/>
              <a:buNone/>
            </a:lvl2pPr>
            <a:lvl3pPr marL="0" indent="0">
              <a:spcBef>
                <a:spcPts val="800"/>
              </a:spcBef>
              <a:buSzTx/>
              <a:buNone/>
            </a:lvl3pPr>
            <a:lvl4pPr marL="0" indent="0">
              <a:spcBef>
                <a:spcPts val="800"/>
              </a:spcBef>
              <a:buSzTx/>
              <a:buNone/>
            </a:lvl4pPr>
            <a:lvl5pPr marL="0" indent="0">
              <a:spcBef>
                <a:spcPts val="80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hape 14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Tex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635000" y="635000"/>
            <a:ext cx="11747500" cy="22987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2" name="Shape 152"/>
          <p:cNvSpPr/>
          <p:nvPr/>
        </p:nvSpPr>
        <p:spPr>
          <a:xfrm>
            <a:off x="647700" y="3149600"/>
            <a:ext cx="5765800" cy="5956300"/>
          </a:xfrm>
          <a:prstGeom prst="rect">
            <a:avLst/>
          </a:prstGeom>
          <a:solidFill>
            <a:srgbClr val="FFFFFF"/>
          </a:solidFill>
          <a:ln w="25400">
            <a:solidFill>
              <a:srgbClr val="71B4E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3" name="Shape 153"/>
          <p:cNvSpPr/>
          <p:nvPr/>
        </p:nvSpPr>
        <p:spPr>
          <a:xfrm>
            <a:off x="6629400" y="3124200"/>
            <a:ext cx="5753100" cy="59944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4" name="Shape 154"/>
          <p:cNvSpPr/>
          <p:nvPr>
            <p:ph type="title"/>
          </p:nvPr>
        </p:nvSpPr>
        <p:spPr>
          <a:xfrm>
            <a:off x="876300" y="838200"/>
            <a:ext cx="112522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5" name="Shape 155"/>
          <p:cNvSpPr/>
          <p:nvPr>
            <p:ph type="body" sz="half" idx="1"/>
          </p:nvPr>
        </p:nvSpPr>
        <p:spPr>
          <a:xfrm>
            <a:off x="876300" y="3352800"/>
            <a:ext cx="5308600" cy="5524500"/>
          </a:xfrm>
          <a:prstGeom prst="rect">
            <a:avLst/>
          </a:prstGeom>
        </p:spPr>
        <p:txBody>
          <a:bodyPr numCol="1" spcCol="38100"/>
          <a:lstStyle>
            <a:lvl1pPr marL="0" indent="0">
              <a:spcBef>
                <a:spcPts val="800"/>
              </a:spcBef>
              <a:buSzTx/>
              <a:buNone/>
            </a:lvl1pPr>
            <a:lvl2pPr marL="0" indent="0">
              <a:spcBef>
                <a:spcPts val="800"/>
              </a:spcBef>
              <a:buSzTx/>
              <a:buNone/>
            </a:lvl2pPr>
            <a:lvl3pPr marL="0" indent="0">
              <a:spcBef>
                <a:spcPts val="800"/>
              </a:spcBef>
              <a:buSzTx/>
              <a:buNone/>
            </a:lvl3pPr>
            <a:lvl4pPr marL="0" indent="0">
              <a:spcBef>
                <a:spcPts val="800"/>
              </a:spcBef>
              <a:buSzTx/>
              <a:buNone/>
            </a:lvl4pPr>
            <a:lvl5pPr marL="0" indent="0">
              <a:spcBef>
                <a:spcPts val="80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hape 15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Text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635000" y="635000"/>
            <a:ext cx="11747500" cy="22987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4" name="Shape 164"/>
          <p:cNvSpPr/>
          <p:nvPr/>
        </p:nvSpPr>
        <p:spPr>
          <a:xfrm>
            <a:off x="6578600" y="3149600"/>
            <a:ext cx="5765800" cy="5956300"/>
          </a:xfrm>
          <a:prstGeom prst="rect">
            <a:avLst/>
          </a:prstGeom>
          <a:solidFill>
            <a:srgbClr val="FFFFFF"/>
          </a:solidFill>
          <a:ln w="25400">
            <a:solidFill>
              <a:srgbClr val="71B4E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5" name="Shape 165"/>
          <p:cNvSpPr/>
          <p:nvPr/>
        </p:nvSpPr>
        <p:spPr>
          <a:xfrm>
            <a:off x="635000" y="3124200"/>
            <a:ext cx="5753100" cy="59944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6" name="Shape 166"/>
          <p:cNvSpPr/>
          <p:nvPr>
            <p:ph type="title"/>
          </p:nvPr>
        </p:nvSpPr>
        <p:spPr>
          <a:xfrm>
            <a:off x="876300" y="838200"/>
            <a:ext cx="112522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Shape 167"/>
          <p:cNvSpPr/>
          <p:nvPr>
            <p:ph type="body" sz="half" idx="1"/>
          </p:nvPr>
        </p:nvSpPr>
        <p:spPr>
          <a:xfrm>
            <a:off x="6832600" y="3352800"/>
            <a:ext cx="5308600" cy="5524500"/>
          </a:xfrm>
          <a:prstGeom prst="rect">
            <a:avLst/>
          </a:prstGeom>
        </p:spPr>
        <p:txBody>
          <a:bodyPr numCol="1" spcCol="38100"/>
          <a:lstStyle>
            <a:lvl1pPr marL="0" indent="0">
              <a:buSzTx/>
              <a:buNone/>
            </a:lvl1pPr>
            <a:lvl2pPr marL="0" indent="0">
              <a:buSzTx/>
              <a:buNone/>
            </a:lvl2pPr>
            <a:lvl3pPr marL="0" indent="0">
              <a:buSzTx/>
              <a:buNone/>
            </a:lvl3pPr>
            <a:lvl4pPr marL="0" indent="0">
              <a:buSzTx/>
              <a:buNone/>
            </a:lvl4pPr>
            <a:lvl5pPr marL="0" indent="0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hape 1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Reverse Type - 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635000" y="635000"/>
            <a:ext cx="9080500" cy="22987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6" name="Shape 176"/>
          <p:cNvSpPr/>
          <p:nvPr/>
        </p:nvSpPr>
        <p:spPr>
          <a:xfrm>
            <a:off x="9918700" y="635000"/>
            <a:ext cx="2463800" cy="22987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7" name="Shape 177"/>
          <p:cNvSpPr/>
          <p:nvPr/>
        </p:nvSpPr>
        <p:spPr>
          <a:xfrm>
            <a:off x="635000" y="3124200"/>
            <a:ext cx="11747500" cy="59944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9" name="Shape 179"/>
          <p:cNvSpPr/>
          <p:nvPr>
            <p:ph type="body" sz="half" idx="1"/>
          </p:nvPr>
        </p:nvSpPr>
        <p:spPr>
          <a:xfrm>
            <a:off x="876300" y="3352800"/>
            <a:ext cx="8597900" cy="5524500"/>
          </a:xfrm>
          <a:prstGeom prst="rect">
            <a:avLst/>
          </a:prstGeom>
        </p:spPr>
        <p:txBody>
          <a:bodyPr numCol="1" spcCol="38100"/>
          <a:lstStyle>
            <a:lvl1pPr>
              <a:buBlip>
                <a:blip r:embed="rId2"/>
              </a:buBlip>
              <a:defRPr>
                <a:solidFill>
                  <a:srgbClr val="FFFFFF"/>
                </a:solidFill>
              </a:defRPr>
            </a:lvl1pPr>
            <a:lvl2pPr>
              <a:buBlip>
                <a:blip r:embed="rId2"/>
              </a:buBlip>
              <a:defRPr>
                <a:solidFill>
                  <a:srgbClr val="FFFFFF"/>
                </a:solidFill>
              </a:defRPr>
            </a:lvl2pPr>
            <a:lvl3pPr>
              <a:buBlip>
                <a:blip r:embed="rId2"/>
              </a:buBlip>
              <a:defRPr>
                <a:solidFill>
                  <a:srgbClr val="FFFFFF"/>
                </a:solidFill>
              </a:defRPr>
            </a:lvl3pPr>
            <a:lvl4pPr>
              <a:buBlip>
                <a:blip r:embed="rId2"/>
              </a:buBlip>
              <a:defRPr>
                <a:solidFill>
                  <a:srgbClr val="FFFFFF"/>
                </a:solidFill>
              </a:defRPr>
            </a:lvl4pPr>
            <a:lvl5pPr>
              <a:buBlip>
                <a:blip r:embed="rId2"/>
              </a:buBlip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" name="Shape 180"/>
          <p:cNvSpPr/>
          <p:nvPr>
            <p:ph type="sldNum" sz="quarter" idx="2"/>
          </p:nvPr>
        </p:nvSpPr>
        <p:spPr>
          <a:xfrm>
            <a:off x="11724539" y="2262835"/>
            <a:ext cx="569062" cy="57211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Reverse Typ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11645900" y="3124200"/>
            <a:ext cx="736600" cy="59944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8" name="Shape 188"/>
          <p:cNvSpPr/>
          <p:nvPr/>
        </p:nvSpPr>
        <p:spPr>
          <a:xfrm>
            <a:off x="11645900" y="635000"/>
            <a:ext cx="736600" cy="22987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9" name="Shape 189"/>
          <p:cNvSpPr/>
          <p:nvPr/>
        </p:nvSpPr>
        <p:spPr>
          <a:xfrm>
            <a:off x="635000" y="635000"/>
            <a:ext cx="10807700" cy="84963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0" name="Shape 190"/>
          <p:cNvSpPr/>
          <p:nvPr>
            <p:ph type="body" idx="1"/>
          </p:nvPr>
        </p:nvSpPr>
        <p:spPr>
          <a:xfrm>
            <a:off x="876300" y="850900"/>
            <a:ext cx="8597900" cy="8051800"/>
          </a:xfrm>
          <a:prstGeom prst="rect">
            <a:avLst/>
          </a:prstGeom>
        </p:spPr>
        <p:txBody>
          <a:bodyPr numCol="1" spcCol="38100"/>
          <a:lstStyle>
            <a:lvl1pPr marL="352665" indent="-352665">
              <a:buBlip>
                <a:blip r:embed="rId2"/>
              </a:buBlip>
              <a:defRPr>
                <a:solidFill>
                  <a:srgbClr val="FFFFFF"/>
                </a:solidFill>
              </a:defRPr>
            </a:lvl1pPr>
            <a:lvl2pPr marL="754100" indent="-352665">
              <a:buBlip>
                <a:blip r:embed="rId2"/>
              </a:buBlip>
              <a:defRPr>
                <a:solidFill>
                  <a:srgbClr val="FFFFFF"/>
                </a:solidFill>
              </a:defRPr>
            </a:lvl2pPr>
            <a:lvl3pPr marL="1149913" indent="-352665">
              <a:buBlip>
                <a:blip r:embed="rId2"/>
              </a:buBlip>
              <a:defRPr>
                <a:solidFill>
                  <a:srgbClr val="FFFFFF"/>
                </a:solidFill>
              </a:defRPr>
            </a:lvl3pPr>
            <a:lvl4pPr marL="1545726" indent="-352665">
              <a:buBlip>
                <a:blip r:embed="rId2"/>
              </a:buBlip>
              <a:defRPr>
                <a:solidFill>
                  <a:srgbClr val="FFFFFF"/>
                </a:solidFill>
              </a:defRPr>
            </a:lvl4pPr>
            <a:lvl5pPr marL="1954237" indent="-352665">
              <a:buBlip>
                <a:blip r:embed="rId2"/>
              </a:buBlip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Shape 191"/>
          <p:cNvSpPr/>
          <p:nvPr>
            <p:ph type="sldNum" sz="quarter" idx="2"/>
          </p:nvPr>
        </p:nvSpPr>
        <p:spPr>
          <a:xfrm>
            <a:off x="11724539" y="2262835"/>
            <a:ext cx="569062" cy="57211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635000" y="635000"/>
            <a:ext cx="5727700" cy="27178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9" name="Shape 199"/>
          <p:cNvSpPr/>
          <p:nvPr/>
        </p:nvSpPr>
        <p:spPr>
          <a:xfrm>
            <a:off x="6578600" y="647700"/>
            <a:ext cx="5765800" cy="8458200"/>
          </a:xfrm>
          <a:prstGeom prst="rect">
            <a:avLst/>
          </a:prstGeom>
          <a:solidFill>
            <a:srgbClr val="FFFFFF"/>
          </a:solidFill>
          <a:ln w="25400">
            <a:solidFill>
              <a:srgbClr val="71B4E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0" name="Shape 200"/>
          <p:cNvSpPr/>
          <p:nvPr>
            <p:ph type="pic" sz="half" idx="13"/>
          </p:nvPr>
        </p:nvSpPr>
        <p:spPr>
          <a:xfrm>
            <a:off x="642371" y="3555495"/>
            <a:ext cx="5715001" cy="5573139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01" name="Shape 201"/>
          <p:cNvSpPr/>
          <p:nvPr>
            <p:ph type="title"/>
          </p:nvPr>
        </p:nvSpPr>
        <p:spPr>
          <a:xfrm>
            <a:off x="787400" y="774700"/>
            <a:ext cx="5410200" cy="2413000"/>
          </a:xfrm>
          <a:prstGeom prst="rect">
            <a:avLst/>
          </a:prstGeom>
        </p:spPr>
        <p:txBody>
          <a:bodyPr/>
          <a:lstStyle>
            <a:lvl1pPr>
              <a:lnSpc>
                <a:spcPts val="7200"/>
              </a:lnSpc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202" name="Shape 202"/>
          <p:cNvSpPr/>
          <p:nvPr>
            <p:ph type="body" sz="half" idx="1"/>
          </p:nvPr>
        </p:nvSpPr>
        <p:spPr>
          <a:xfrm>
            <a:off x="6731000" y="812800"/>
            <a:ext cx="5461000" cy="8102600"/>
          </a:xfrm>
          <a:prstGeom prst="rect">
            <a:avLst/>
          </a:prstGeom>
        </p:spPr>
        <p:txBody>
          <a:bodyPr numCol="1" spcCol="38100"/>
          <a:lstStyle>
            <a:lvl1pPr marL="0" indent="0">
              <a:buSzTx/>
              <a:buNone/>
            </a:lvl1pPr>
            <a:lvl2pPr marL="0" indent="0">
              <a:buSzTx/>
              <a:buNone/>
            </a:lvl2pPr>
            <a:lvl3pPr marL="0" indent="0">
              <a:buSzTx/>
              <a:buNone/>
            </a:lvl3pPr>
            <a:lvl4pPr marL="0" indent="0">
              <a:buSzTx/>
              <a:buNone/>
            </a:lvl4pPr>
            <a:lvl5pPr marL="0" indent="0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3" name="Shape 203"/>
          <p:cNvSpPr/>
          <p:nvPr>
            <p:ph type="sldNum" sz="quarter" idx="2"/>
          </p:nvPr>
        </p:nvSpPr>
        <p:spPr>
          <a:xfrm>
            <a:off x="11622939" y="8521395"/>
            <a:ext cx="569062" cy="5721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Text &amp; 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635000" y="635000"/>
            <a:ext cx="5727700" cy="27178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1" name="Shape 211"/>
          <p:cNvSpPr/>
          <p:nvPr/>
        </p:nvSpPr>
        <p:spPr>
          <a:xfrm>
            <a:off x="6578600" y="647700"/>
            <a:ext cx="5765800" cy="8458200"/>
          </a:xfrm>
          <a:prstGeom prst="rect">
            <a:avLst/>
          </a:prstGeom>
          <a:solidFill>
            <a:srgbClr val="FFFFFF"/>
          </a:solidFill>
          <a:ln w="25400">
            <a:solidFill>
              <a:srgbClr val="71B4E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2" name="Shape 212"/>
          <p:cNvSpPr/>
          <p:nvPr>
            <p:ph type="pic" sz="quarter" idx="13"/>
          </p:nvPr>
        </p:nvSpPr>
        <p:spPr>
          <a:xfrm>
            <a:off x="635000" y="3556000"/>
            <a:ext cx="2768600" cy="2707528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13" name="Shape 213"/>
          <p:cNvSpPr/>
          <p:nvPr>
            <p:ph type="pic" sz="quarter" idx="14"/>
          </p:nvPr>
        </p:nvSpPr>
        <p:spPr>
          <a:xfrm>
            <a:off x="3597251" y="3566160"/>
            <a:ext cx="2762910" cy="2682241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14" name="Shape 214"/>
          <p:cNvSpPr/>
          <p:nvPr>
            <p:ph type="pic" sz="quarter" idx="15"/>
          </p:nvPr>
        </p:nvSpPr>
        <p:spPr>
          <a:xfrm>
            <a:off x="635000" y="6464300"/>
            <a:ext cx="5741176" cy="26670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15" name="Shape 215"/>
          <p:cNvSpPr/>
          <p:nvPr>
            <p:ph type="title"/>
          </p:nvPr>
        </p:nvSpPr>
        <p:spPr>
          <a:xfrm>
            <a:off x="787400" y="774700"/>
            <a:ext cx="5410200" cy="2413000"/>
          </a:xfrm>
          <a:prstGeom prst="rect">
            <a:avLst/>
          </a:prstGeom>
        </p:spPr>
        <p:txBody>
          <a:bodyPr/>
          <a:lstStyle>
            <a:lvl1pPr>
              <a:lnSpc>
                <a:spcPts val="7200"/>
              </a:lnSpc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216" name="Shape 216"/>
          <p:cNvSpPr/>
          <p:nvPr>
            <p:ph type="body" sz="half" idx="1"/>
          </p:nvPr>
        </p:nvSpPr>
        <p:spPr>
          <a:xfrm>
            <a:off x="6731000" y="812800"/>
            <a:ext cx="5461000" cy="8102600"/>
          </a:xfrm>
          <a:prstGeom prst="rect">
            <a:avLst/>
          </a:prstGeom>
        </p:spPr>
        <p:txBody>
          <a:bodyPr numCol="1" spcCol="38100"/>
          <a:lstStyle>
            <a:lvl1pPr marL="0" indent="0">
              <a:buSzTx/>
              <a:buNone/>
            </a:lvl1pPr>
            <a:lvl2pPr marL="0" indent="0">
              <a:buSzTx/>
              <a:buNone/>
            </a:lvl2pPr>
            <a:lvl3pPr marL="0" indent="0">
              <a:buSzTx/>
              <a:buNone/>
            </a:lvl3pPr>
            <a:lvl4pPr marL="0" indent="0">
              <a:buSzTx/>
              <a:buNone/>
            </a:lvl4pPr>
            <a:lvl5pPr marL="0" indent="0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7" name="Shape 217"/>
          <p:cNvSpPr/>
          <p:nvPr>
            <p:ph type="sldNum" sz="quarter" idx="2"/>
          </p:nvPr>
        </p:nvSpPr>
        <p:spPr>
          <a:xfrm>
            <a:off x="11622939" y="8521395"/>
            <a:ext cx="569062" cy="5721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6" name="Shape 26"/>
          <p:cNvSpPr/>
          <p:nvPr>
            <p:ph type="body" sz="half" idx="1"/>
          </p:nvPr>
        </p:nvSpPr>
        <p:spPr>
          <a:xfrm>
            <a:off x="876300" y="3352800"/>
            <a:ext cx="8597900" cy="5524500"/>
          </a:xfrm>
          <a:prstGeom prst="rect">
            <a:avLst/>
          </a:prstGeom>
        </p:spPr>
        <p:txBody>
          <a:bodyPr numCol="1" spcCol="38100"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 - Wide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635000" y="635000"/>
            <a:ext cx="7340600" cy="84963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5" name="Shape 225"/>
          <p:cNvSpPr/>
          <p:nvPr>
            <p:ph type="pic" sz="half" idx="13"/>
          </p:nvPr>
        </p:nvSpPr>
        <p:spPr>
          <a:xfrm>
            <a:off x="8153400" y="635000"/>
            <a:ext cx="4229100" cy="8498865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26" name="Shape 226"/>
          <p:cNvSpPr/>
          <p:nvPr>
            <p:ph type="title"/>
          </p:nvPr>
        </p:nvSpPr>
        <p:spPr>
          <a:xfrm>
            <a:off x="1143000" y="2870200"/>
            <a:ext cx="6324600" cy="396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7" name="Shape 227"/>
          <p:cNvSpPr/>
          <p:nvPr>
            <p:ph type="body" sz="quarter" idx="1"/>
          </p:nvPr>
        </p:nvSpPr>
        <p:spPr>
          <a:xfrm>
            <a:off x="1143000" y="6946900"/>
            <a:ext cx="6324600" cy="1968500"/>
          </a:xfrm>
          <a:prstGeom prst="rect">
            <a:avLst/>
          </a:prstGeom>
        </p:spPr>
        <p:txBody>
          <a:bodyPr numCol="1" spcCol="38100"/>
          <a:lstStyle>
            <a:lvl1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8" name="Shape 228"/>
          <p:cNvSpPr/>
          <p:nvPr>
            <p:ph type="sldNum" sz="quarter" idx="2"/>
          </p:nvPr>
        </p:nvSpPr>
        <p:spPr>
          <a:xfrm>
            <a:off x="7254139" y="8530285"/>
            <a:ext cx="569062" cy="57211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 - Wide Accent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635000" y="635000"/>
            <a:ext cx="7340600" cy="84963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6" name="Shape 236"/>
          <p:cNvSpPr/>
          <p:nvPr>
            <p:ph type="pic" sz="quarter" idx="13"/>
          </p:nvPr>
        </p:nvSpPr>
        <p:spPr>
          <a:xfrm>
            <a:off x="8153400" y="635000"/>
            <a:ext cx="4229100" cy="4152671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37" name="Shape 237"/>
          <p:cNvSpPr/>
          <p:nvPr>
            <p:ph type="pic" sz="quarter" idx="14"/>
          </p:nvPr>
        </p:nvSpPr>
        <p:spPr>
          <a:xfrm>
            <a:off x="8153400" y="4978400"/>
            <a:ext cx="4229100" cy="4152671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38" name="Shape 238"/>
          <p:cNvSpPr/>
          <p:nvPr>
            <p:ph type="title"/>
          </p:nvPr>
        </p:nvSpPr>
        <p:spPr>
          <a:xfrm>
            <a:off x="1143000" y="2870200"/>
            <a:ext cx="6324600" cy="396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xfrm>
            <a:off x="1143000" y="6946900"/>
            <a:ext cx="6324600" cy="1968500"/>
          </a:xfrm>
          <a:prstGeom prst="rect">
            <a:avLst/>
          </a:prstGeom>
        </p:spPr>
        <p:txBody>
          <a:bodyPr numCol="1" spcCol="38100"/>
          <a:lstStyle>
            <a:lvl1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0" name="Shape 240"/>
          <p:cNvSpPr/>
          <p:nvPr>
            <p:ph type="sldNum" sz="quarter" idx="2"/>
          </p:nvPr>
        </p:nvSpPr>
        <p:spPr>
          <a:xfrm>
            <a:off x="7254139" y="8521395"/>
            <a:ext cx="569062" cy="57211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 - Wide Accent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635000" y="635000"/>
            <a:ext cx="7340600" cy="84963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8" name="Shape 248"/>
          <p:cNvSpPr/>
          <p:nvPr>
            <p:ph type="pic" sz="quarter" idx="13"/>
          </p:nvPr>
        </p:nvSpPr>
        <p:spPr>
          <a:xfrm>
            <a:off x="8153400" y="635000"/>
            <a:ext cx="4236289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49" name="Shape 249"/>
          <p:cNvSpPr/>
          <p:nvPr>
            <p:ph type="pic" sz="quarter" idx="14"/>
          </p:nvPr>
        </p:nvSpPr>
        <p:spPr>
          <a:xfrm>
            <a:off x="8153400" y="3517900"/>
            <a:ext cx="4229100" cy="2724517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50" name="Shape 250"/>
          <p:cNvSpPr/>
          <p:nvPr>
            <p:ph type="pic" sz="quarter" idx="15"/>
          </p:nvPr>
        </p:nvSpPr>
        <p:spPr>
          <a:xfrm>
            <a:off x="8153400" y="6426200"/>
            <a:ext cx="4236289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51" name="Shape 251"/>
          <p:cNvSpPr/>
          <p:nvPr>
            <p:ph type="title"/>
          </p:nvPr>
        </p:nvSpPr>
        <p:spPr>
          <a:xfrm>
            <a:off x="1143000" y="2870200"/>
            <a:ext cx="6324600" cy="396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2" name="Shape 252"/>
          <p:cNvSpPr/>
          <p:nvPr>
            <p:ph type="body" sz="quarter" idx="1"/>
          </p:nvPr>
        </p:nvSpPr>
        <p:spPr>
          <a:xfrm>
            <a:off x="1143000" y="6946900"/>
            <a:ext cx="6324600" cy="1968500"/>
          </a:xfrm>
          <a:prstGeom prst="rect">
            <a:avLst/>
          </a:prstGeom>
        </p:spPr>
        <p:txBody>
          <a:bodyPr numCol="1" spcCol="38100"/>
          <a:lstStyle>
            <a:lvl1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3" name="Shape 253"/>
          <p:cNvSpPr/>
          <p:nvPr>
            <p:ph type="sldNum" sz="quarter" idx="2"/>
          </p:nvPr>
        </p:nvSpPr>
        <p:spPr>
          <a:xfrm>
            <a:off x="7254139" y="8521395"/>
            <a:ext cx="569062" cy="57211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635000" y="7175500"/>
            <a:ext cx="11747500" cy="19558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1" name="Shape 261"/>
          <p:cNvSpPr/>
          <p:nvPr>
            <p:ph type="pic" idx="13"/>
          </p:nvPr>
        </p:nvSpPr>
        <p:spPr>
          <a:xfrm>
            <a:off x="635000" y="635000"/>
            <a:ext cx="11747500" cy="6344159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62" name="Shape 262"/>
          <p:cNvSpPr/>
          <p:nvPr>
            <p:ph type="title"/>
          </p:nvPr>
        </p:nvSpPr>
        <p:spPr>
          <a:xfrm>
            <a:off x="876300" y="7378700"/>
            <a:ext cx="11252200" cy="1587500"/>
          </a:xfrm>
          <a:prstGeom prst="rect">
            <a:avLst/>
          </a:prstGeom>
        </p:spPr>
        <p:txBody>
          <a:bodyPr lIns="0" tIns="0" rIns="0" bIns="0" anchor="ctr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63" name="Shape 263"/>
          <p:cNvSpPr/>
          <p:nvPr>
            <p:ph type="sldNum" sz="quarter" idx="2"/>
          </p:nvPr>
        </p:nvSpPr>
        <p:spPr>
          <a:xfrm>
            <a:off x="11622939" y="8521395"/>
            <a:ext cx="569062" cy="57211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>
          <a:xfrm>
            <a:off x="635000" y="7175500"/>
            <a:ext cx="11747500" cy="19558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1" name="Shape 271"/>
          <p:cNvSpPr/>
          <p:nvPr>
            <p:ph type="pic" sz="half" idx="13"/>
          </p:nvPr>
        </p:nvSpPr>
        <p:spPr>
          <a:xfrm>
            <a:off x="635000" y="635000"/>
            <a:ext cx="5770880" cy="6342884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72" name="Shape 272"/>
          <p:cNvSpPr/>
          <p:nvPr>
            <p:ph type="pic" sz="half" idx="14"/>
          </p:nvPr>
        </p:nvSpPr>
        <p:spPr>
          <a:xfrm>
            <a:off x="6604000" y="635000"/>
            <a:ext cx="5770880" cy="6342884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73" name="Shape 273"/>
          <p:cNvSpPr/>
          <p:nvPr>
            <p:ph type="title"/>
          </p:nvPr>
        </p:nvSpPr>
        <p:spPr>
          <a:xfrm>
            <a:off x="876300" y="7378700"/>
            <a:ext cx="11252200" cy="1587500"/>
          </a:xfrm>
          <a:prstGeom prst="rect">
            <a:avLst/>
          </a:prstGeom>
        </p:spPr>
        <p:txBody>
          <a:bodyPr lIns="0" tIns="0" rIns="0" bIns="0" anchor="ctr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74" name="Shape 274"/>
          <p:cNvSpPr/>
          <p:nvPr>
            <p:ph type="sldNum" sz="quarter" idx="2"/>
          </p:nvPr>
        </p:nvSpPr>
        <p:spPr>
          <a:xfrm>
            <a:off x="11622939" y="8521395"/>
            <a:ext cx="569062" cy="57211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635000" y="7175500"/>
            <a:ext cx="11747500" cy="19558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2" name="Shape 282"/>
          <p:cNvSpPr/>
          <p:nvPr>
            <p:ph type="pic" sz="quarter" idx="13"/>
          </p:nvPr>
        </p:nvSpPr>
        <p:spPr>
          <a:xfrm>
            <a:off x="635000" y="635000"/>
            <a:ext cx="3786117" cy="6339841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83" name="Shape 283"/>
          <p:cNvSpPr/>
          <p:nvPr>
            <p:ph type="pic" sz="quarter" idx="14"/>
          </p:nvPr>
        </p:nvSpPr>
        <p:spPr>
          <a:xfrm>
            <a:off x="4610100" y="635000"/>
            <a:ext cx="3786117" cy="6339841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84" name="Shape 284"/>
          <p:cNvSpPr/>
          <p:nvPr>
            <p:ph type="pic" sz="quarter" idx="15"/>
          </p:nvPr>
        </p:nvSpPr>
        <p:spPr>
          <a:xfrm>
            <a:off x="8597900" y="635000"/>
            <a:ext cx="3786117" cy="6339841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85" name="Shape 285"/>
          <p:cNvSpPr/>
          <p:nvPr>
            <p:ph type="title"/>
          </p:nvPr>
        </p:nvSpPr>
        <p:spPr>
          <a:xfrm>
            <a:off x="876300" y="7378700"/>
            <a:ext cx="11252200" cy="1587500"/>
          </a:xfrm>
          <a:prstGeom prst="rect">
            <a:avLst/>
          </a:prstGeom>
        </p:spPr>
        <p:txBody>
          <a:bodyPr lIns="0" tIns="0" rIns="0" bIns="0" anchor="ctr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86" name="Shape 286"/>
          <p:cNvSpPr/>
          <p:nvPr>
            <p:ph type="sldNum" sz="quarter" idx="2"/>
          </p:nvPr>
        </p:nvSpPr>
        <p:spPr>
          <a:xfrm>
            <a:off x="11622939" y="8521395"/>
            <a:ext cx="569062" cy="57211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11645900" y="3124200"/>
            <a:ext cx="736600" cy="59944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4" name="Shape 294"/>
          <p:cNvSpPr/>
          <p:nvPr/>
        </p:nvSpPr>
        <p:spPr>
          <a:xfrm>
            <a:off x="11645900" y="635000"/>
            <a:ext cx="736600" cy="22987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5" name="Shape 295"/>
          <p:cNvSpPr/>
          <p:nvPr>
            <p:ph type="pic" idx="13"/>
          </p:nvPr>
        </p:nvSpPr>
        <p:spPr>
          <a:xfrm>
            <a:off x="635000" y="635000"/>
            <a:ext cx="10813473" cy="84963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296" name="Shape 296"/>
          <p:cNvSpPr/>
          <p:nvPr>
            <p:ph type="sldNum" sz="quarter" idx="2"/>
          </p:nvPr>
        </p:nvSpPr>
        <p:spPr>
          <a:xfrm>
            <a:off x="11724539" y="2262835"/>
            <a:ext cx="569062" cy="57211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v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/>
        </p:nvSpPr>
        <p:spPr>
          <a:xfrm>
            <a:off x="635000" y="635000"/>
            <a:ext cx="11747500" cy="41402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4" name="Shape 304"/>
          <p:cNvSpPr/>
          <p:nvPr>
            <p:ph type="pic" sz="half" idx="13"/>
          </p:nvPr>
        </p:nvSpPr>
        <p:spPr>
          <a:xfrm>
            <a:off x="635000" y="4953000"/>
            <a:ext cx="11747500" cy="4157395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05" name="Shape 305"/>
          <p:cNvSpPr/>
          <p:nvPr>
            <p:ph type="title"/>
          </p:nvPr>
        </p:nvSpPr>
        <p:spPr>
          <a:xfrm>
            <a:off x="876300" y="876300"/>
            <a:ext cx="11252200" cy="3632200"/>
          </a:xfrm>
          <a:prstGeom prst="rect">
            <a:avLst/>
          </a:prstGeom>
        </p:spPr>
        <p:txBody>
          <a:bodyPr lIns="0" tIns="0" rIns="0" bIns="0" anchor="ctr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306" name="Shape 306"/>
          <p:cNvSpPr/>
          <p:nvPr>
            <p:ph type="sldNum" sz="quarter" idx="2"/>
          </p:nvPr>
        </p:nvSpPr>
        <p:spPr>
          <a:xfrm>
            <a:off x="6217818" y="4172915"/>
            <a:ext cx="569063" cy="57211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 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/>
        </p:nvSpPr>
        <p:spPr>
          <a:xfrm>
            <a:off x="6604000" y="635000"/>
            <a:ext cx="5765800" cy="84963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4" name="Shape 314"/>
          <p:cNvSpPr/>
          <p:nvPr>
            <p:ph type="pic" sz="half" idx="13"/>
          </p:nvPr>
        </p:nvSpPr>
        <p:spPr>
          <a:xfrm>
            <a:off x="635000" y="635000"/>
            <a:ext cx="5787151" cy="84963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15" name="Shape 315"/>
          <p:cNvSpPr/>
          <p:nvPr>
            <p:ph type="title"/>
          </p:nvPr>
        </p:nvSpPr>
        <p:spPr>
          <a:xfrm>
            <a:off x="7112000" y="876300"/>
            <a:ext cx="4749800" cy="3111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6" name="Shape 316"/>
          <p:cNvSpPr/>
          <p:nvPr>
            <p:ph type="body" sz="quarter" idx="1"/>
          </p:nvPr>
        </p:nvSpPr>
        <p:spPr>
          <a:xfrm>
            <a:off x="7112000" y="4102100"/>
            <a:ext cx="4749800" cy="4775200"/>
          </a:xfrm>
          <a:prstGeom prst="rect">
            <a:avLst/>
          </a:prstGeom>
        </p:spPr>
        <p:txBody>
          <a:bodyPr numCol="1" spcCol="38100"/>
          <a:lstStyle>
            <a:lvl1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7" name="Shape 317"/>
          <p:cNvSpPr/>
          <p:nvPr>
            <p:ph type="sldNum" sz="quarter" idx="2"/>
          </p:nvPr>
        </p:nvSpPr>
        <p:spPr>
          <a:xfrm>
            <a:off x="11622939" y="8521395"/>
            <a:ext cx="569062" cy="57211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 Up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/>
        </p:nvSpPr>
        <p:spPr>
          <a:xfrm>
            <a:off x="3835400" y="635000"/>
            <a:ext cx="5308600" cy="84963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5" name="Shape 325"/>
          <p:cNvSpPr/>
          <p:nvPr>
            <p:ph type="pic" sz="quarter" idx="13"/>
          </p:nvPr>
        </p:nvSpPr>
        <p:spPr>
          <a:xfrm>
            <a:off x="9347200" y="635000"/>
            <a:ext cx="3027681" cy="4147159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26" name="Shape 326"/>
          <p:cNvSpPr/>
          <p:nvPr>
            <p:ph type="pic" sz="quarter" idx="14"/>
          </p:nvPr>
        </p:nvSpPr>
        <p:spPr>
          <a:xfrm>
            <a:off x="9347200" y="4978400"/>
            <a:ext cx="3027681" cy="4147159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27" name="Shape 327"/>
          <p:cNvSpPr/>
          <p:nvPr>
            <p:ph type="pic" sz="half" idx="15"/>
          </p:nvPr>
        </p:nvSpPr>
        <p:spPr>
          <a:xfrm>
            <a:off x="635000" y="635000"/>
            <a:ext cx="3027681" cy="8497859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28" name="Shape 328"/>
          <p:cNvSpPr/>
          <p:nvPr>
            <p:ph type="title"/>
          </p:nvPr>
        </p:nvSpPr>
        <p:spPr>
          <a:xfrm>
            <a:off x="4343400" y="876300"/>
            <a:ext cx="4292600" cy="3937000"/>
          </a:xfrm>
          <a:prstGeom prst="rect">
            <a:avLst/>
          </a:prstGeom>
        </p:spPr>
        <p:txBody>
          <a:bodyPr anchor="t"/>
          <a:lstStyle/>
          <a:p>
            <a:pPr/>
            <a:r>
              <a:t>Title Text</a:t>
            </a:r>
          </a:p>
        </p:txBody>
      </p:sp>
      <p:sp>
        <p:nvSpPr>
          <p:cNvPr id="329" name="Shape 329"/>
          <p:cNvSpPr/>
          <p:nvPr>
            <p:ph type="body" sz="quarter" idx="1"/>
          </p:nvPr>
        </p:nvSpPr>
        <p:spPr>
          <a:xfrm>
            <a:off x="4343400" y="4940300"/>
            <a:ext cx="4292600" cy="3937000"/>
          </a:xfrm>
          <a:prstGeom prst="rect">
            <a:avLst/>
          </a:prstGeom>
        </p:spPr>
        <p:txBody>
          <a:bodyPr numCol="1" spcCol="38100" anchor="b"/>
          <a:lstStyle>
            <a:lvl1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0" name="Shape 330"/>
          <p:cNvSpPr/>
          <p:nvPr>
            <p:ph type="sldNum" sz="quarter" idx="2"/>
          </p:nvPr>
        </p:nvSpPr>
        <p:spPr>
          <a:xfrm>
            <a:off x="8371739" y="8521395"/>
            <a:ext cx="569062" cy="57211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4 Up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/>
        </p:nvSpPr>
        <p:spPr>
          <a:xfrm>
            <a:off x="3835400" y="635000"/>
            <a:ext cx="5308600" cy="84963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8" name="Shape 338"/>
          <p:cNvSpPr/>
          <p:nvPr>
            <p:ph type="pic" sz="quarter" idx="13"/>
          </p:nvPr>
        </p:nvSpPr>
        <p:spPr>
          <a:xfrm>
            <a:off x="9347200" y="635000"/>
            <a:ext cx="3027681" cy="4147159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39" name="Shape 339"/>
          <p:cNvSpPr/>
          <p:nvPr>
            <p:ph type="pic" sz="quarter" idx="14"/>
          </p:nvPr>
        </p:nvSpPr>
        <p:spPr>
          <a:xfrm>
            <a:off x="9347200" y="4978400"/>
            <a:ext cx="3027681" cy="4147159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40" name="Shape 340"/>
          <p:cNvSpPr/>
          <p:nvPr>
            <p:ph type="pic" sz="quarter" idx="15"/>
          </p:nvPr>
        </p:nvSpPr>
        <p:spPr>
          <a:xfrm>
            <a:off x="635000" y="635000"/>
            <a:ext cx="3027681" cy="4147159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41" name="Shape 341"/>
          <p:cNvSpPr/>
          <p:nvPr>
            <p:ph type="pic" sz="quarter" idx="16"/>
          </p:nvPr>
        </p:nvSpPr>
        <p:spPr>
          <a:xfrm>
            <a:off x="635000" y="4978400"/>
            <a:ext cx="3027681" cy="4147159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42" name="Shape 342"/>
          <p:cNvSpPr/>
          <p:nvPr>
            <p:ph type="title"/>
          </p:nvPr>
        </p:nvSpPr>
        <p:spPr>
          <a:xfrm>
            <a:off x="4343400" y="876300"/>
            <a:ext cx="4292600" cy="3937000"/>
          </a:xfrm>
          <a:prstGeom prst="rect">
            <a:avLst/>
          </a:prstGeom>
        </p:spPr>
        <p:txBody>
          <a:bodyPr anchor="t"/>
          <a:lstStyle/>
          <a:p>
            <a:pPr/>
            <a:r>
              <a:t>Title Text</a:t>
            </a:r>
          </a:p>
        </p:txBody>
      </p:sp>
      <p:sp>
        <p:nvSpPr>
          <p:cNvPr id="343" name="Shape 343"/>
          <p:cNvSpPr/>
          <p:nvPr>
            <p:ph type="body" sz="quarter" idx="1"/>
          </p:nvPr>
        </p:nvSpPr>
        <p:spPr>
          <a:xfrm>
            <a:off x="4343400" y="4940300"/>
            <a:ext cx="4292600" cy="3937000"/>
          </a:xfrm>
          <a:prstGeom prst="rect">
            <a:avLst/>
          </a:prstGeom>
        </p:spPr>
        <p:txBody>
          <a:bodyPr numCol="1" spcCol="38100" anchor="b"/>
          <a:lstStyle>
            <a:lvl1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4" name="Shape 344"/>
          <p:cNvSpPr/>
          <p:nvPr>
            <p:ph type="sldNum" sz="quarter" idx="2"/>
          </p:nvPr>
        </p:nvSpPr>
        <p:spPr>
          <a:xfrm>
            <a:off x="8371739" y="8521395"/>
            <a:ext cx="569062" cy="57211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/>
        </p:nvSpPr>
        <p:spPr>
          <a:xfrm>
            <a:off x="9575800" y="635000"/>
            <a:ext cx="2806700" cy="27051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2" name="Shape 352"/>
          <p:cNvSpPr/>
          <p:nvPr/>
        </p:nvSpPr>
        <p:spPr>
          <a:xfrm>
            <a:off x="635000" y="3517900"/>
            <a:ext cx="2806700" cy="27051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3" name="Shape 353"/>
          <p:cNvSpPr/>
          <p:nvPr/>
        </p:nvSpPr>
        <p:spPr>
          <a:xfrm>
            <a:off x="3619500" y="635000"/>
            <a:ext cx="2806700" cy="27051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4" name="Shape 354"/>
          <p:cNvSpPr/>
          <p:nvPr/>
        </p:nvSpPr>
        <p:spPr>
          <a:xfrm>
            <a:off x="635000" y="6426200"/>
            <a:ext cx="2806700" cy="27051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5" name="Shape 355"/>
          <p:cNvSpPr/>
          <p:nvPr/>
        </p:nvSpPr>
        <p:spPr>
          <a:xfrm>
            <a:off x="3619500" y="6426200"/>
            <a:ext cx="2806700" cy="27051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6" name="Shape 356"/>
          <p:cNvSpPr/>
          <p:nvPr/>
        </p:nvSpPr>
        <p:spPr>
          <a:xfrm>
            <a:off x="6604000" y="3517900"/>
            <a:ext cx="2806700" cy="27051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7" name="Shape 357"/>
          <p:cNvSpPr/>
          <p:nvPr/>
        </p:nvSpPr>
        <p:spPr>
          <a:xfrm>
            <a:off x="9575800" y="6426200"/>
            <a:ext cx="2806700" cy="2705100"/>
          </a:xfrm>
          <a:prstGeom prst="rect">
            <a:avLst/>
          </a:prstGeom>
          <a:solidFill>
            <a:srgbClr val="86BDE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8" name="Shape 358"/>
          <p:cNvSpPr/>
          <p:nvPr>
            <p:ph type="pic" sz="quarter" idx="13"/>
          </p:nvPr>
        </p:nvSpPr>
        <p:spPr>
          <a:xfrm>
            <a:off x="635000" y="6350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59" name="Shape 359"/>
          <p:cNvSpPr/>
          <p:nvPr>
            <p:ph type="pic" sz="quarter" idx="14"/>
          </p:nvPr>
        </p:nvSpPr>
        <p:spPr>
          <a:xfrm>
            <a:off x="6604000" y="6350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60" name="Shape 360"/>
          <p:cNvSpPr/>
          <p:nvPr>
            <p:ph type="pic" sz="quarter" idx="15"/>
          </p:nvPr>
        </p:nvSpPr>
        <p:spPr>
          <a:xfrm>
            <a:off x="3619500" y="35179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61" name="Shape 361"/>
          <p:cNvSpPr/>
          <p:nvPr>
            <p:ph type="pic" sz="quarter" idx="16"/>
          </p:nvPr>
        </p:nvSpPr>
        <p:spPr>
          <a:xfrm>
            <a:off x="9575800" y="35179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62" name="Shape 362"/>
          <p:cNvSpPr/>
          <p:nvPr>
            <p:ph type="pic" sz="quarter" idx="17"/>
          </p:nvPr>
        </p:nvSpPr>
        <p:spPr>
          <a:xfrm>
            <a:off x="6604000" y="64262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63" name="Shape 363"/>
          <p:cNvSpPr/>
          <p:nvPr>
            <p:ph type="sldNum" sz="quarter" idx="2"/>
          </p:nvPr>
        </p:nvSpPr>
        <p:spPr>
          <a:xfrm>
            <a:off x="11622939" y="8521395"/>
            <a:ext cx="569062" cy="57211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Mixed 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/>
        </p:nvSpPr>
        <p:spPr>
          <a:xfrm>
            <a:off x="9575800" y="635000"/>
            <a:ext cx="2806796" cy="27051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1" name="Shape 371"/>
          <p:cNvSpPr/>
          <p:nvPr/>
        </p:nvSpPr>
        <p:spPr>
          <a:xfrm>
            <a:off x="3619500" y="635000"/>
            <a:ext cx="2806700" cy="27051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2" name="Shape 372"/>
          <p:cNvSpPr/>
          <p:nvPr/>
        </p:nvSpPr>
        <p:spPr>
          <a:xfrm>
            <a:off x="635000" y="3517900"/>
            <a:ext cx="2806700" cy="27051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3" name="Shape 373"/>
          <p:cNvSpPr/>
          <p:nvPr/>
        </p:nvSpPr>
        <p:spPr>
          <a:xfrm>
            <a:off x="6604000" y="6426200"/>
            <a:ext cx="2806700" cy="27051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4" name="Shape 374"/>
          <p:cNvSpPr/>
          <p:nvPr>
            <p:ph type="pic" sz="quarter" idx="13"/>
          </p:nvPr>
        </p:nvSpPr>
        <p:spPr>
          <a:xfrm>
            <a:off x="9575800" y="64262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75" name="Shape 375"/>
          <p:cNvSpPr/>
          <p:nvPr>
            <p:ph type="pic" sz="quarter" idx="14"/>
          </p:nvPr>
        </p:nvSpPr>
        <p:spPr>
          <a:xfrm>
            <a:off x="635000" y="6350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76" name="Shape 376"/>
          <p:cNvSpPr/>
          <p:nvPr>
            <p:ph type="pic" sz="quarter" idx="15"/>
          </p:nvPr>
        </p:nvSpPr>
        <p:spPr>
          <a:xfrm>
            <a:off x="6604000" y="635000"/>
            <a:ext cx="2806700" cy="5593062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77" name="Shape 377"/>
          <p:cNvSpPr/>
          <p:nvPr>
            <p:ph type="pic" sz="quarter" idx="16"/>
          </p:nvPr>
        </p:nvSpPr>
        <p:spPr>
          <a:xfrm>
            <a:off x="3619500" y="3530600"/>
            <a:ext cx="2806700" cy="5593062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78" name="Shape 378"/>
          <p:cNvSpPr/>
          <p:nvPr>
            <p:ph type="pic" sz="quarter" idx="17"/>
          </p:nvPr>
        </p:nvSpPr>
        <p:spPr>
          <a:xfrm>
            <a:off x="9575800" y="35179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79" name="Shape 379"/>
          <p:cNvSpPr/>
          <p:nvPr>
            <p:ph type="pic" sz="quarter" idx="18"/>
          </p:nvPr>
        </p:nvSpPr>
        <p:spPr>
          <a:xfrm>
            <a:off x="635000" y="64262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80" name="Shape 380"/>
          <p:cNvSpPr/>
          <p:nvPr>
            <p:ph type="sldNum" sz="quarter" idx="2"/>
          </p:nvPr>
        </p:nvSpPr>
        <p:spPr>
          <a:xfrm>
            <a:off x="8676539" y="8527745"/>
            <a:ext cx="569062" cy="57211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Mixed Mosaic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>
            <a:off x="3619500" y="635000"/>
            <a:ext cx="2806700" cy="27051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8" name="Shape 388"/>
          <p:cNvSpPr/>
          <p:nvPr/>
        </p:nvSpPr>
        <p:spPr>
          <a:xfrm>
            <a:off x="6604000" y="6426200"/>
            <a:ext cx="2806700" cy="27051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9" name="Shape 389"/>
          <p:cNvSpPr/>
          <p:nvPr/>
        </p:nvSpPr>
        <p:spPr>
          <a:xfrm>
            <a:off x="635000" y="6426200"/>
            <a:ext cx="2806700" cy="27051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0" name="Shape 390"/>
          <p:cNvSpPr/>
          <p:nvPr>
            <p:ph type="pic" sz="half" idx="13"/>
          </p:nvPr>
        </p:nvSpPr>
        <p:spPr>
          <a:xfrm>
            <a:off x="6604000" y="635000"/>
            <a:ext cx="5778500" cy="55880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91" name="Shape 391"/>
          <p:cNvSpPr/>
          <p:nvPr>
            <p:ph type="pic" sz="quarter" idx="14"/>
          </p:nvPr>
        </p:nvSpPr>
        <p:spPr>
          <a:xfrm>
            <a:off x="635000" y="6350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92" name="Shape 392"/>
          <p:cNvSpPr/>
          <p:nvPr>
            <p:ph type="pic" sz="quarter" idx="15"/>
          </p:nvPr>
        </p:nvSpPr>
        <p:spPr>
          <a:xfrm>
            <a:off x="3619500" y="3530600"/>
            <a:ext cx="2806700" cy="5593062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93" name="Shape 393"/>
          <p:cNvSpPr/>
          <p:nvPr>
            <p:ph type="pic" sz="quarter" idx="16"/>
          </p:nvPr>
        </p:nvSpPr>
        <p:spPr>
          <a:xfrm>
            <a:off x="635000" y="3530600"/>
            <a:ext cx="2806700" cy="268467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94" name="Shape 394"/>
          <p:cNvSpPr/>
          <p:nvPr>
            <p:ph type="pic" sz="quarter" idx="17"/>
          </p:nvPr>
        </p:nvSpPr>
        <p:spPr>
          <a:xfrm>
            <a:off x="9575800" y="64262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395" name="Shape 395"/>
          <p:cNvSpPr/>
          <p:nvPr>
            <p:ph type="sldNum" sz="quarter" idx="2"/>
          </p:nvPr>
        </p:nvSpPr>
        <p:spPr>
          <a:xfrm>
            <a:off x="8676539" y="8527745"/>
            <a:ext cx="569062" cy="57211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Subtitle &amp; 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/>
        </p:nvSpPr>
        <p:spPr>
          <a:xfrm>
            <a:off x="635000" y="635000"/>
            <a:ext cx="5791200" cy="84963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3" name="Shape 403"/>
          <p:cNvSpPr/>
          <p:nvPr/>
        </p:nvSpPr>
        <p:spPr>
          <a:xfrm>
            <a:off x="6604000" y="3530600"/>
            <a:ext cx="2806700" cy="27051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4" name="Shape 404"/>
          <p:cNvSpPr/>
          <p:nvPr/>
        </p:nvSpPr>
        <p:spPr>
          <a:xfrm>
            <a:off x="9575800" y="6426200"/>
            <a:ext cx="2806700" cy="27051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5" name="Shape 405"/>
          <p:cNvSpPr/>
          <p:nvPr>
            <p:ph type="pic" sz="quarter" idx="13"/>
          </p:nvPr>
        </p:nvSpPr>
        <p:spPr>
          <a:xfrm>
            <a:off x="6604000" y="6350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406" name="Shape 406"/>
          <p:cNvSpPr/>
          <p:nvPr>
            <p:ph type="pic" sz="quarter" idx="14"/>
          </p:nvPr>
        </p:nvSpPr>
        <p:spPr>
          <a:xfrm>
            <a:off x="9575800" y="35306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407" name="Shape 407"/>
          <p:cNvSpPr/>
          <p:nvPr>
            <p:ph type="pic" sz="quarter" idx="15"/>
          </p:nvPr>
        </p:nvSpPr>
        <p:spPr>
          <a:xfrm>
            <a:off x="9575800" y="6350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408" name="Shape 408"/>
          <p:cNvSpPr/>
          <p:nvPr>
            <p:ph type="pic" sz="quarter" idx="16"/>
          </p:nvPr>
        </p:nvSpPr>
        <p:spPr>
          <a:xfrm>
            <a:off x="6604000" y="64262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409" name="Shape 409"/>
          <p:cNvSpPr/>
          <p:nvPr>
            <p:ph type="title"/>
          </p:nvPr>
        </p:nvSpPr>
        <p:spPr>
          <a:xfrm>
            <a:off x="1143000" y="2921000"/>
            <a:ext cx="4775200" cy="3898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0" name="Shape 410"/>
          <p:cNvSpPr/>
          <p:nvPr>
            <p:ph type="body" sz="quarter" idx="1"/>
          </p:nvPr>
        </p:nvSpPr>
        <p:spPr>
          <a:xfrm>
            <a:off x="1143000" y="6946900"/>
            <a:ext cx="4775200" cy="1930400"/>
          </a:xfrm>
          <a:prstGeom prst="rect">
            <a:avLst/>
          </a:prstGeom>
        </p:spPr>
        <p:txBody>
          <a:bodyPr numCol="1" spcCol="38100"/>
          <a:lstStyle>
            <a:lvl1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1" name="Shape 411"/>
          <p:cNvSpPr/>
          <p:nvPr>
            <p:ph type="sldNum" sz="quarter" idx="2"/>
          </p:nvPr>
        </p:nvSpPr>
        <p:spPr>
          <a:xfrm>
            <a:off x="11607800" y="8521395"/>
            <a:ext cx="569062" cy="57211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lug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11645900" y="3124200"/>
            <a:ext cx="736600" cy="59944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11645900" y="635000"/>
            <a:ext cx="736600" cy="22987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" name="Shape 45"/>
          <p:cNvSpPr/>
          <p:nvPr/>
        </p:nvSpPr>
        <p:spPr>
          <a:xfrm>
            <a:off x="647700" y="647700"/>
            <a:ext cx="10769600" cy="8458200"/>
          </a:xfrm>
          <a:prstGeom prst="rect">
            <a:avLst/>
          </a:prstGeom>
          <a:ln w="25400">
            <a:solidFill>
              <a:srgbClr val="71B4E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876300" y="876300"/>
            <a:ext cx="8674100" cy="8001000"/>
          </a:xfrm>
          <a:prstGeom prst="rect">
            <a:avLst/>
          </a:prstGeom>
        </p:spPr>
        <p:txBody>
          <a:bodyPr numCol="1" spcCol="38100" anchor="ctr"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11645900" y="3124200"/>
            <a:ext cx="736600" cy="59944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" name="Shape 55"/>
          <p:cNvSpPr/>
          <p:nvPr/>
        </p:nvSpPr>
        <p:spPr>
          <a:xfrm>
            <a:off x="11645900" y="635000"/>
            <a:ext cx="736600" cy="22987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6" name="Shape 56"/>
          <p:cNvSpPr/>
          <p:nvPr/>
        </p:nvSpPr>
        <p:spPr>
          <a:xfrm>
            <a:off x="647700" y="647700"/>
            <a:ext cx="10769600" cy="8458200"/>
          </a:xfrm>
          <a:prstGeom prst="rect">
            <a:avLst/>
          </a:prstGeom>
          <a:ln w="25400">
            <a:solidFill>
              <a:srgbClr val="71B4E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3835400" y="635000"/>
            <a:ext cx="5346700" cy="84963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3" name="Shape 73"/>
          <p:cNvSpPr/>
          <p:nvPr>
            <p:ph type="pic" sz="half" idx="13"/>
          </p:nvPr>
        </p:nvSpPr>
        <p:spPr>
          <a:xfrm>
            <a:off x="635000" y="635000"/>
            <a:ext cx="3009900" cy="8500934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74" name="Shape 74"/>
          <p:cNvSpPr/>
          <p:nvPr>
            <p:ph type="pic" sz="half" idx="14"/>
          </p:nvPr>
        </p:nvSpPr>
        <p:spPr>
          <a:xfrm>
            <a:off x="9372600" y="635000"/>
            <a:ext cx="3009900" cy="8500934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75" name="Shape 75"/>
          <p:cNvSpPr/>
          <p:nvPr>
            <p:ph type="title"/>
          </p:nvPr>
        </p:nvSpPr>
        <p:spPr>
          <a:xfrm>
            <a:off x="4140200" y="1955800"/>
            <a:ext cx="4699000" cy="585470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spcBef>
                <a:spcPts val="0"/>
              </a:spcBef>
            </a:lvl1pPr>
          </a:lstStyle>
          <a:p>
            <a:pPr/>
            <a:r>
              <a:t>Title Text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xfrm>
            <a:off x="6207709" y="8512505"/>
            <a:ext cx="569062" cy="57211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635000" y="635000"/>
            <a:ext cx="3009900" cy="84963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4" name="Shape 84"/>
          <p:cNvSpPr/>
          <p:nvPr/>
        </p:nvSpPr>
        <p:spPr>
          <a:xfrm>
            <a:off x="3835400" y="7175500"/>
            <a:ext cx="8534400" cy="19558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5" name="Shape 85"/>
          <p:cNvSpPr/>
          <p:nvPr>
            <p:ph type="pic" idx="13"/>
          </p:nvPr>
        </p:nvSpPr>
        <p:spPr>
          <a:xfrm>
            <a:off x="3835400" y="635000"/>
            <a:ext cx="8534400" cy="6339841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86" name="Shape 86"/>
          <p:cNvSpPr/>
          <p:nvPr>
            <p:ph type="title"/>
          </p:nvPr>
        </p:nvSpPr>
        <p:spPr>
          <a:xfrm>
            <a:off x="4025900" y="7378700"/>
            <a:ext cx="8191500" cy="1587500"/>
          </a:xfrm>
          <a:prstGeom prst="rect">
            <a:avLst/>
          </a:prstGeom>
        </p:spPr>
        <p:txBody>
          <a:bodyPr lIns="0" tIns="0" rIns="0" bIns="0" anchor="ctr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xfrm>
            <a:off x="2908300" y="8517585"/>
            <a:ext cx="569062" cy="57211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635000" y="635000"/>
            <a:ext cx="5791200" cy="84963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5" name="Shape 95"/>
          <p:cNvSpPr/>
          <p:nvPr>
            <p:ph type="pic" sz="half" idx="13"/>
          </p:nvPr>
        </p:nvSpPr>
        <p:spPr>
          <a:xfrm>
            <a:off x="6604000" y="635000"/>
            <a:ext cx="5772606" cy="84963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pPr/>
          </a:p>
        </p:txBody>
      </p:sp>
      <p:sp>
        <p:nvSpPr>
          <p:cNvPr id="96" name="Shape 96"/>
          <p:cNvSpPr/>
          <p:nvPr>
            <p:ph type="title"/>
          </p:nvPr>
        </p:nvSpPr>
        <p:spPr>
          <a:xfrm>
            <a:off x="1143000" y="876300"/>
            <a:ext cx="4775200" cy="3111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7" name="Shape 97"/>
          <p:cNvSpPr/>
          <p:nvPr>
            <p:ph type="body" sz="quarter" idx="1"/>
          </p:nvPr>
        </p:nvSpPr>
        <p:spPr>
          <a:xfrm>
            <a:off x="1143000" y="4102100"/>
            <a:ext cx="4775200" cy="4775200"/>
          </a:xfrm>
          <a:prstGeom prst="rect">
            <a:avLst/>
          </a:prstGeom>
        </p:spPr>
        <p:txBody>
          <a:bodyPr numCol="1" spcCol="38100"/>
          <a:lstStyle>
            <a:lvl1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hape 98"/>
          <p:cNvSpPr/>
          <p:nvPr>
            <p:ph type="sldNum" sz="quarter" idx="2"/>
          </p:nvPr>
        </p:nvSpPr>
        <p:spPr>
          <a:xfrm>
            <a:off x="5689498" y="8521395"/>
            <a:ext cx="569062" cy="57211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635000" y="635000"/>
            <a:ext cx="9080500" cy="22987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9918700" y="635000"/>
            <a:ext cx="2463800" cy="22987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Shape 4"/>
          <p:cNvSpPr/>
          <p:nvPr/>
        </p:nvSpPr>
        <p:spPr>
          <a:xfrm>
            <a:off x="647700" y="3149600"/>
            <a:ext cx="11709400" cy="5956300"/>
          </a:xfrm>
          <a:prstGeom prst="rect">
            <a:avLst/>
          </a:prstGeom>
          <a:solidFill>
            <a:srgbClr val="FFFFFF"/>
          </a:solidFill>
          <a:ln w="25400">
            <a:solidFill>
              <a:srgbClr val="71B4E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876300" y="838200"/>
            <a:ext cx="85979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/>
          <a:p>
            <a:pPr/>
            <a: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876300" y="3352800"/>
            <a:ext cx="11239500" cy="552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281307"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  <a:tabLst>
                <a:tab pos="1397000" algn="l"/>
              </a:tabLst>
            </a:lvl2pPr>
            <a:lvl3pPr marL="876300" indent="-292100">
              <a:lnSpc>
                <a:spcPts val="3800"/>
              </a:lnSpc>
              <a:buBlip>
                <a:blip r:embed="rId2"/>
              </a:buBlip>
              <a:tabLst>
                <a:tab pos="1790700" algn="l"/>
              </a:tabLst>
              <a:defRPr sz="3200"/>
            </a:lvl3pPr>
            <a:lvl4pPr marL="1168400" indent="-292100">
              <a:lnSpc>
                <a:spcPts val="3800"/>
              </a:lnSpc>
              <a:buBlip>
                <a:blip r:embed="rId3"/>
              </a:buBlip>
              <a:tabLst>
                <a:tab pos="2184400" algn="l"/>
              </a:tabLst>
              <a:defRPr sz="3200"/>
            </a:lvl4pPr>
            <a:lvl5pPr marL="1460500" indent="-292100">
              <a:lnSpc>
                <a:spcPts val="3800"/>
              </a:lnSpc>
              <a:buBlip>
                <a:blip r:embed="rId2"/>
              </a:buBlip>
              <a:tabLst>
                <a:tab pos="2590800" algn="l"/>
              </a:tabLst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7"/>
          <p:cNvSpPr/>
          <p:nvPr>
            <p:ph type="sldNum" sz="quarter" idx="2"/>
          </p:nvPr>
        </p:nvSpPr>
        <p:spPr>
          <a:xfrm>
            <a:off x="11724539" y="2269185"/>
            <a:ext cx="569062" cy="57211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 anchor="ctr">
            <a:spAutoFit/>
          </a:bodyPr>
          <a:lstStyle>
            <a:lvl1pPr algn="r">
              <a:lnSpc>
                <a:spcPts val="4000"/>
              </a:lnSpc>
              <a:defRPr sz="34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2" r:id="rId37"/>
    <p:sldLayoutId id="2147483683" r:id="rId38"/>
  </p:sldLayoutIdLst>
  <p:transition xmlns:p14="http://schemas.microsoft.com/office/powerpoint/2010/main" spd="med" advClick="1"/>
  <p:txStyles>
    <p:titleStyle>
      <a:lvl1pPr marL="0" marR="0" indent="0" algn="l" defTabSz="469900" rtl="0" latinLnBrk="0">
        <a:lnSpc>
          <a:spcPts val="84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b="0" baseline="0" cap="none" i="0" spc="0" strike="noStrike" sz="7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1pPr>
      <a:lvl2pPr marL="0" marR="0" indent="228600" algn="l" defTabSz="469900" rtl="0" latinLnBrk="0">
        <a:lnSpc>
          <a:spcPts val="84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b="0" baseline="0" cap="none" i="0" spc="0" strike="noStrike" sz="7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2pPr>
      <a:lvl3pPr marL="0" marR="0" indent="457200" algn="l" defTabSz="469900" rtl="0" latinLnBrk="0">
        <a:lnSpc>
          <a:spcPts val="84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b="0" baseline="0" cap="none" i="0" spc="0" strike="noStrike" sz="7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3pPr>
      <a:lvl4pPr marL="0" marR="0" indent="685800" algn="l" defTabSz="469900" rtl="0" latinLnBrk="0">
        <a:lnSpc>
          <a:spcPts val="84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b="0" baseline="0" cap="none" i="0" spc="0" strike="noStrike" sz="7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4pPr>
      <a:lvl5pPr marL="0" marR="0" indent="914400" algn="l" defTabSz="469900" rtl="0" latinLnBrk="0">
        <a:lnSpc>
          <a:spcPts val="84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b="0" baseline="0" cap="none" i="0" spc="0" strike="noStrike" sz="7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5pPr>
      <a:lvl6pPr marL="0" marR="0" indent="1143000" algn="l" defTabSz="469900" rtl="0" latinLnBrk="0">
        <a:lnSpc>
          <a:spcPts val="84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b="0" baseline="0" cap="none" i="0" spc="0" strike="noStrike" sz="7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6pPr>
      <a:lvl7pPr marL="0" marR="0" indent="1371600" algn="l" defTabSz="469900" rtl="0" latinLnBrk="0">
        <a:lnSpc>
          <a:spcPts val="84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b="0" baseline="0" cap="none" i="0" spc="0" strike="noStrike" sz="7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7pPr>
      <a:lvl8pPr marL="0" marR="0" indent="1600200" algn="l" defTabSz="469900" rtl="0" latinLnBrk="0">
        <a:lnSpc>
          <a:spcPts val="84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b="0" baseline="0" cap="none" i="0" spc="0" strike="noStrike" sz="7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8pPr>
      <a:lvl9pPr marL="0" marR="0" indent="1828800" algn="l" defTabSz="469900" rtl="0" latinLnBrk="0">
        <a:lnSpc>
          <a:spcPts val="84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b="0" baseline="0" cap="none" i="0" spc="0" strike="noStrike" sz="7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9pPr>
    </p:titleStyle>
    <p:bodyStyle>
      <a:lvl1pPr marL="292100" marR="0" indent="-292100" algn="l" defTabSz="469900" rtl="0" latinLnBrk="0">
        <a:lnSpc>
          <a:spcPts val="4000"/>
        </a:lnSpc>
        <a:spcBef>
          <a:spcPts val="1400"/>
        </a:spcBef>
        <a:spcAft>
          <a:spcPts val="0"/>
        </a:spcAft>
        <a:buClr>
          <a:srgbClr val="000000"/>
        </a:buClr>
        <a:buSzPct val="60000"/>
        <a:buFontTx/>
        <a:buBlip>
          <a:blip r:embed="rId2"/>
        </a:buBlip>
        <a:tabLst>
          <a:tab pos="990600" algn="l"/>
        </a:tabLst>
        <a:defRPr b="0" baseline="0" cap="none" i="0" spc="0" strike="noStrike" sz="3400" u="none">
          <a:ln>
            <a:noFill/>
          </a:ln>
          <a:solidFill>
            <a:srgbClr val="616161"/>
          </a:solidFill>
          <a:uFillTx/>
          <a:latin typeface="+mn-lt"/>
          <a:ea typeface="+mn-ea"/>
          <a:cs typeface="+mn-cs"/>
          <a:sym typeface="Helvetica Neue"/>
        </a:defRPr>
      </a:lvl1pPr>
      <a:lvl2pPr marL="584200" marR="0" indent="-292100" algn="l" defTabSz="469900" rtl="0" latinLnBrk="0">
        <a:lnSpc>
          <a:spcPts val="4000"/>
        </a:lnSpc>
        <a:spcBef>
          <a:spcPts val="1400"/>
        </a:spcBef>
        <a:spcAft>
          <a:spcPts val="0"/>
        </a:spcAft>
        <a:buClr>
          <a:srgbClr val="000000"/>
        </a:buClr>
        <a:buSzPct val="60000"/>
        <a:buFontTx/>
        <a:buBlip>
          <a:blip r:embed="rId2"/>
        </a:buBlip>
        <a:tabLst>
          <a:tab pos="990600" algn="l"/>
        </a:tabLst>
        <a:defRPr b="0" baseline="0" cap="none" i="0" spc="0" strike="noStrike" sz="3400" u="none">
          <a:ln>
            <a:noFill/>
          </a:ln>
          <a:solidFill>
            <a:srgbClr val="616161"/>
          </a:solidFill>
          <a:uFillTx/>
          <a:latin typeface="+mn-lt"/>
          <a:ea typeface="+mn-ea"/>
          <a:cs typeface="+mn-cs"/>
          <a:sym typeface="Helvetica Neue"/>
        </a:defRPr>
      </a:lvl2pPr>
      <a:lvl3pPr marL="894556" marR="0" indent="-310356" algn="l" defTabSz="469900" rtl="0" latinLnBrk="0">
        <a:lnSpc>
          <a:spcPts val="4000"/>
        </a:lnSpc>
        <a:spcBef>
          <a:spcPts val="1400"/>
        </a:spcBef>
        <a:spcAft>
          <a:spcPts val="0"/>
        </a:spcAft>
        <a:buClr>
          <a:srgbClr val="000000"/>
        </a:buClr>
        <a:buSzPct val="60000"/>
        <a:buFontTx/>
        <a:buBlip>
          <a:blip r:embed="rId2"/>
        </a:buBlip>
        <a:tabLst>
          <a:tab pos="990600" algn="l"/>
        </a:tabLst>
        <a:defRPr b="0" baseline="0" cap="none" i="0" spc="0" strike="noStrike" sz="3400" u="none">
          <a:ln>
            <a:noFill/>
          </a:ln>
          <a:solidFill>
            <a:srgbClr val="616161"/>
          </a:solidFill>
          <a:uFillTx/>
          <a:latin typeface="+mn-lt"/>
          <a:ea typeface="+mn-ea"/>
          <a:cs typeface="+mn-cs"/>
          <a:sym typeface="Helvetica Neue"/>
        </a:defRPr>
      </a:lvl3pPr>
      <a:lvl4pPr marL="1186656" marR="0" indent="-310356" algn="l" defTabSz="469900" rtl="0" latinLnBrk="0">
        <a:lnSpc>
          <a:spcPts val="4000"/>
        </a:lnSpc>
        <a:spcBef>
          <a:spcPts val="1400"/>
        </a:spcBef>
        <a:spcAft>
          <a:spcPts val="0"/>
        </a:spcAft>
        <a:buClr>
          <a:srgbClr val="000000"/>
        </a:buClr>
        <a:buSzPct val="60000"/>
        <a:buFontTx/>
        <a:buBlip>
          <a:blip r:embed="rId2"/>
        </a:buBlip>
        <a:tabLst>
          <a:tab pos="990600" algn="l"/>
        </a:tabLst>
        <a:defRPr b="0" baseline="0" cap="none" i="0" spc="0" strike="noStrike" sz="3400" u="none">
          <a:ln>
            <a:noFill/>
          </a:ln>
          <a:solidFill>
            <a:srgbClr val="616161"/>
          </a:solidFill>
          <a:uFillTx/>
          <a:latin typeface="+mn-lt"/>
          <a:ea typeface="+mn-ea"/>
          <a:cs typeface="+mn-cs"/>
          <a:sym typeface="Helvetica Neue"/>
        </a:defRPr>
      </a:lvl4pPr>
      <a:lvl5pPr marL="1478756" marR="0" indent="-310356" algn="l" defTabSz="469900" rtl="0" latinLnBrk="0">
        <a:lnSpc>
          <a:spcPts val="4000"/>
        </a:lnSpc>
        <a:spcBef>
          <a:spcPts val="1400"/>
        </a:spcBef>
        <a:spcAft>
          <a:spcPts val="0"/>
        </a:spcAft>
        <a:buClr>
          <a:srgbClr val="000000"/>
        </a:buClr>
        <a:buSzPct val="60000"/>
        <a:buFontTx/>
        <a:buBlip>
          <a:blip r:embed="rId2"/>
        </a:buBlip>
        <a:tabLst>
          <a:tab pos="990600" algn="l"/>
        </a:tabLst>
        <a:defRPr b="0" baseline="0" cap="none" i="0" spc="0" strike="noStrike" sz="3400" u="none">
          <a:ln>
            <a:noFill/>
          </a:ln>
          <a:solidFill>
            <a:srgbClr val="616161"/>
          </a:solidFill>
          <a:uFillTx/>
          <a:latin typeface="+mn-lt"/>
          <a:ea typeface="+mn-ea"/>
          <a:cs typeface="+mn-cs"/>
          <a:sym typeface="Helvetica Neue"/>
        </a:defRPr>
      </a:lvl5pPr>
      <a:lvl6pPr marL="11391900" marR="0" indent="-9931400" algn="l" defTabSz="469900" rtl="0" latinLnBrk="0">
        <a:lnSpc>
          <a:spcPts val="4000"/>
        </a:lnSpc>
        <a:spcBef>
          <a:spcPts val="1400"/>
        </a:spcBef>
        <a:spcAft>
          <a:spcPts val="0"/>
        </a:spcAft>
        <a:buClr>
          <a:srgbClr val="000000"/>
        </a:buClr>
        <a:buSzPct val="60000"/>
        <a:buFontTx/>
        <a:buBlip>
          <a:blip r:embed="rId2"/>
        </a:buBlip>
        <a:tabLst>
          <a:tab pos="990600" algn="l"/>
        </a:tabLst>
        <a:defRPr b="0" baseline="0" cap="none" i="0" spc="0" strike="noStrike" sz="3400" u="none">
          <a:ln>
            <a:noFill/>
          </a:ln>
          <a:solidFill>
            <a:srgbClr val="616161"/>
          </a:solidFill>
          <a:uFillTx/>
          <a:latin typeface="+mn-lt"/>
          <a:ea typeface="+mn-ea"/>
          <a:cs typeface="+mn-cs"/>
          <a:sym typeface="Helvetica Neue"/>
        </a:defRPr>
      </a:lvl6pPr>
      <a:lvl7pPr marL="11684000" marR="0" indent="-9931400" algn="l" defTabSz="469900" rtl="0" latinLnBrk="0">
        <a:lnSpc>
          <a:spcPts val="4000"/>
        </a:lnSpc>
        <a:spcBef>
          <a:spcPts val="1400"/>
        </a:spcBef>
        <a:spcAft>
          <a:spcPts val="0"/>
        </a:spcAft>
        <a:buClr>
          <a:srgbClr val="000000"/>
        </a:buClr>
        <a:buSzPct val="60000"/>
        <a:buFontTx/>
        <a:buBlip>
          <a:blip r:embed="rId2"/>
        </a:buBlip>
        <a:tabLst>
          <a:tab pos="990600" algn="l"/>
        </a:tabLst>
        <a:defRPr b="0" baseline="0" cap="none" i="0" spc="0" strike="noStrike" sz="3400" u="none">
          <a:ln>
            <a:noFill/>
          </a:ln>
          <a:solidFill>
            <a:srgbClr val="616161"/>
          </a:solidFill>
          <a:uFillTx/>
          <a:latin typeface="+mn-lt"/>
          <a:ea typeface="+mn-ea"/>
          <a:cs typeface="+mn-cs"/>
          <a:sym typeface="Helvetica Neue"/>
        </a:defRPr>
      </a:lvl7pPr>
      <a:lvl8pPr marL="11976100" marR="0" indent="-9931400" algn="l" defTabSz="469900" rtl="0" latinLnBrk="0">
        <a:lnSpc>
          <a:spcPts val="4000"/>
        </a:lnSpc>
        <a:spcBef>
          <a:spcPts val="1400"/>
        </a:spcBef>
        <a:spcAft>
          <a:spcPts val="0"/>
        </a:spcAft>
        <a:buClr>
          <a:srgbClr val="000000"/>
        </a:buClr>
        <a:buSzPct val="60000"/>
        <a:buFontTx/>
        <a:buBlip>
          <a:blip r:embed="rId2"/>
        </a:buBlip>
        <a:tabLst>
          <a:tab pos="990600" algn="l"/>
        </a:tabLst>
        <a:defRPr b="0" baseline="0" cap="none" i="0" spc="0" strike="noStrike" sz="3400" u="none">
          <a:ln>
            <a:noFill/>
          </a:ln>
          <a:solidFill>
            <a:srgbClr val="616161"/>
          </a:solidFill>
          <a:uFillTx/>
          <a:latin typeface="+mn-lt"/>
          <a:ea typeface="+mn-ea"/>
          <a:cs typeface="+mn-cs"/>
          <a:sym typeface="Helvetica Neue"/>
        </a:defRPr>
      </a:lvl8pPr>
      <a:lvl9pPr marL="12268200" marR="0" indent="-9931400" algn="l" defTabSz="469900" rtl="0" latinLnBrk="0">
        <a:lnSpc>
          <a:spcPts val="4000"/>
        </a:lnSpc>
        <a:spcBef>
          <a:spcPts val="1400"/>
        </a:spcBef>
        <a:spcAft>
          <a:spcPts val="0"/>
        </a:spcAft>
        <a:buClr>
          <a:srgbClr val="000000"/>
        </a:buClr>
        <a:buSzPct val="60000"/>
        <a:buFontTx/>
        <a:buBlip>
          <a:blip r:embed="rId2"/>
        </a:buBlip>
        <a:tabLst>
          <a:tab pos="990600" algn="l"/>
        </a:tabLst>
        <a:defRPr b="0" baseline="0" cap="none" i="0" spc="0" strike="noStrike" sz="3400" u="none">
          <a:ln>
            <a:noFill/>
          </a:ln>
          <a:solidFill>
            <a:srgbClr val="616161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r" defTabSz="4699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79500" algn="l"/>
        </a:tabLst>
        <a:defRPr b="0" baseline="0" cap="none" i="0" spc="0" strike="noStrike" sz="3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4699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79500" algn="l"/>
        </a:tabLst>
        <a:defRPr b="0" baseline="0" cap="none" i="0" spc="0" strike="noStrike" sz="3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4699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79500" algn="l"/>
        </a:tabLst>
        <a:defRPr b="0" baseline="0" cap="none" i="0" spc="0" strike="noStrike" sz="3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4699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79500" algn="l"/>
        </a:tabLst>
        <a:defRPr b="0" baseline="0" cap="none" i="0" spc="0" strike="noStrike" sz="3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4699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79500" algn="l"/>
        </a:tabLst>
        <a:defRPr b="0" baseline="0" cap="none" i="0" spc="0" strike="noStrike" sz="3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4699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79500" algn="l"/>
        </a:tabLst>
        <a:defRPr b="0" baseline="0" cap="none" i="0" spc="0" strike="noStrike" sz="3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4699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79500" algn="l"/>
        </a:tabLst>
        <a:defRPr b="0" baseline="0" cap="none" i="0" spc="0" strike="noStrike" sz="3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4699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79500" algn="l"/>
        </a:tabLst>
        <a:defRPr b="0" baseline="0" cap="none" i="0" spc="0" strike="noStrike" sz="3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4699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79500" algn="l"/>
        </a:tabLst>
        <a:defRPr b="0" baseline="0" cap="none" i="0" spc="0" strike="noStrike" sz="3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tif"/><Relationship Id="rId6" Type="http://schemas.openxmlformats.org/officeDocument/2006/relationships/image" Target="../media/image5.tif"/><Relationship Id="rId7" Type="http://schemas.openxmlformats.org/officeDocument/2006/relationships/image" Target="../media/image6.tif"/><Relationship Id="rId8" Type="http://schemas.openxmlformats.org/officeDocument/2006/relationships/image" Target="../media/image7.tif"/><Relationship Id="rId9" Type="http://schemas.openxmlformats.org/officeDocument/2006/relationships/image" Target="../media/image8.tif"/><Relationship Id="rId10" Type="http://schemas.openxmlformats.org/officeDocument/2006/relationships/image" Target="../media/image9.tif"/><Relationship Id="rId11" Type="http://schemas.openxmlformats.org/officeDocument/2006/relationships/image" Target="../media/image10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tif"/><Relationship Id="rId3" Type="http://schemas.openxmlformats.org/officeDocument/2006/relationships/image" Target="../media/image12.tif"/><Relationship Id="rId4" Type="http://schemas.openxmlformats.org/officeDocument/2006/relationships/image" Target="../media/image13.tif"/><Relationship Id="rId5" Type="http://schemas.openxmlformats.org/officeDocument/2006/relationships/image" Target="../media/image14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jpeg"/><Relationship Id="rId3" Type="http://schemas.openxmlformats.org/officeDocument/2006/relationships/image" Target="../media/image1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tif"/><Relationship Id="rId3" Type="http://schemas.openxmlformats.org/officeDocument/2006/relationships/image" Target="../media/image1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tif"/><Relationship Id="rId3" Type="http://schemas.openxmlformats.org/officeDocument/2006/relationships/image" Target="../media/image1.png"/><Relationship Id="rId4" Type="http://schemas.openxmlformats.org/officeDocument/2006/relationships/image" Target="../media/image1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tif"/><Relationship Id="rId3" Type="http://schemas.openxmlformats.org/officeDocument/2006/relationships/hyperlink" Target="http://tinyurl.com/yl8fxt9" TargetMode="Externa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tif"/><Relationship Id="rId3" Type="http://schemas.openxmlformats.org/officeDocument/2006/relationships/image" Target="../media/image1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tif"/><Relationship Id="rId3" Type="http://schemas.openxmlformats.org/officeDocument/2006/relationships/image" Target="../media/image1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Relationship Id="rId3" Type="http://schemas.openxmlformats.org/officeDocument/2006/relationships/image" Target="../media/image20.tif"/><Relationship Id="rId4" Type="http://schemas.openxmlformats.org/officeDocument/2006/relationships/image" Target="../media/image21.tif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Relationship Id="rId3" Type="http://schemas.openxmlformats.org/officeDocument/2006/relationships/image" Target="../media/image22.tif"/><Relationship Id="rId4" Type="http://schemas.openxmlformats.org/officeDocument/2006/relationships/image" Target="../media/image23.tif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tif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hyperlink" Target="http://en.wikipedia.org/wiki/Rule_of_thumb" TargetMode="External"/><Relationship Id="rId4" Type="http://schemas.openxmlformats.org/officeDocument/2006/relationships/hyperlink" Target="http://en.wikipedia.org/wiki/Druglikeness" TargetMode="External"/><Relationship Id="rId5" Type="http://schemas.openxmlformats.org/officeDocument/2006/relationships/hyperlink" Target="http://en.wikipedia.org/wiki/Chemical_compound" TargetMode="External"/><Relationship Id="rId6" Type="http://schemas.openxmlformats.org/officeDocument/2006/relationships/hyperlink" Target="http://en.wikipedia.org/wiki/Pharmacology" TargetMode="External"/><Relationship Id="rId7" Type="http://schemas.openxmlformats.org/officeDocument/2006/relationships/hyperlink" Target="http://en.wikipedia.org/wiki/Biological_activity" TargetMode="External"/><Relationship Id="rId8" Type="http://schemas.openxmlformats.org/officeDocument/2006/relationships/hyperlink" Target="http://en.wikipedia.org/w/index.php?title=Oral_activity&amp;action=edit&amp;redlink=1" TargetMode="External"/><Relationship Id="rId9" Type="http://schemas.openxmlformats.org/officeDocument/2006/relationships/hyperlink" Target="http://en.wikipedia.org/wiki/Drug" TargetMode="External"/><Relationship Id="rId10" Type="http://schemas.openxmlformats.org/officeDocument/2006/relationships/image" Target="../media/image25.tif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6.tif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Antimicrobials by design</a:t>
            </a:r>
          </a:p>
        </p:txBody>
      </p:sp>
      <p:sp>
        <p:nvSpPr>
          <p:cNvPr id="428" name="Shape 428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Jem Stach</a:t>
            </a:r>
          </a:p>
        </p:txBody>
      </p:sp>
      <p:sp>
        <p:nvSpPr>
          <p:cNvPr id="429" name="Shape 429"/>
          <p:cNvSpPr/>
          <p:nvPr/>
        </p:nvSpPr>
        <p:spPr>
          <a:xfrm>
            <a:off x="9461500" y="774700"/>
            <a:ext cx="2603500" cy="2503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/>
            <a:r>
              <a:t>BIO3030</a:t>
            </a:r>
          </a:p>
          <a:p>
            <a:pPr/>
            <a:r>
              <a:t>BIO8041</a:t>
            </a:r>
          </a:p>
          <a:p>
            <a:pPr/>
          </a:p>
          <a:p>
            <a:pPr/>
            <a:r>
              <a:t>Antimicrobial</a:t>
            </a:r>
          </a:p>
          <a:p>
            <a:pPr/>
            <a:r>
              <a:t>Discovery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511px-Cephalosporin_core_structure.svg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7984207" y="3238500"/>
            <a:ext cx="4282207" cy="3276600"/>
          </a:xfrm>
          <a:prstGeom prst="rect">
            <a:avLst/>
          </a:prstGeom>
        </p:spPr>
      </p:pic>
      <p:sp>
        <p:nvSpPr>
          <p:cNvPr id="457" name="Shape 4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Cephalosporins</a:t>
            </a:r>
          </a:p>
        </p:txBody>
      </p:sp>
      <p:sp>
        <p:nvSpPr>
          <p:cNvPr id="458" name="Shape 458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Cephalosporin isolated from fungi in 1948.</a:t>
            </a:r>
          </a:p>
          <a:p>
            <a:pPr>
              <a:buBlip>
                <a:blip r:embed="rId3"/>
              </a:buBlip>
            </a:pPr>
            <a:r>
              <a:t>Disrupt synthesis of peptidoglycan layer of cell wall (β-lactam), less susceptible to β-lactamases.</a:t>
            </a:r>
          </a:p>
          <a:p>
            <a:pPr>
              <a:buBlip>
                <a:blip r:embed="rId3"/>
              </a:buBlip>
            </a:pPr>
            <a:r>
              <a:t>Semi-synthetic cephalosporins made through chemical modification.</a:t>
            </a:r>
          </a:p>
        </p:txBody>
      </p:sp>
      <p:sp>
        <p:nvSpPr>
          <p:cNvPr id="459" name="Shape 459"/>
          <p:cNvSpPr/>
          <p:nvPr/>
        </p:nvSpPr>
        <p:spPr>
          <a:xfrm>
            <a:off x="7975193" y="6654800"/>
            <a:ext cx="4597401" cy="1538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/>
            <a:r>
              <a:t>Core structure of Cephalosporin - R</a:t>
            </a:r>
            <a:r>
              <a:rPr baseline="31999"/>
              <a:t>1</a:t>
            </a:r>
            <a:r>
              <a:t> and R</a:t>
            </a:r>
            <a:r>
              <a:rPr baseline="31999"/>
              <a:t>2</a:t>
            </a:r>
            <a:r>
              <a:t> sites for modification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First generation</a:t>
            </a:r>
          </a:p>
        </p:txBody>
      </p:sp>
      <p:pic>
        <p:nvPicPr>
          <p:cNvPr id="462" name="Cefr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600" y="3479800"/>
            <a:ext cx="7153275" cy="4257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Cef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0900" y="3479800"/>
            <a:ext cx="6553200" cy="4257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Cepha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30500" y="3987800"/>
            <a:ext cx="4864101" cy="3721846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Shape 465"/>
          <p:cNvSpPr/>
          <p:nvPr/>
        </p:nvSpPr>
        <p:spPr>
          <a:xfrm>
            <a:off x="7755337" y="3390900"/>
            <a:ext cx="4495801" cy="4471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/>
            <a:r>
              <a:t>Chemical modification of core - first generation .</a:t>
            </a:r>
          </a:p>
          <a:p>
            <a:pPr/>
            <a:r>
              <a:t>Broad-spectrum activity</a:t>
            </a:r>
          </a:p>
          <a:p>
            <a:pPr/>
          </a:p>
          <a:p>
            <a:pPr/>
            <a:r>
              <a:t>No activity against </a:t>
            </a:r>
            <a:r>
              <a:rPr i="1"/>
              <a:t>Pseudomonas</a:t>
            </a:r>
            <a:r>
              <a:t> sp., </a:t>
            </a:r>
            <a:r>
              <a:rPr i="1"/>
              <a:t>Acinetobacter</a:t>
            </a:r>
            <a:r>
              <a:t>, </a:t>
            </a:r>
            <a:r>
              <a:rPr i="1"/>
              <a:t>Enterobacter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" dur="1000" fill="hold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xit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5" dur="1000" fill="hold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2" grpId="4"/>
      <p:bldP build="whole" bldLvl="1" animBg="1" rev="0" advAuto="0" spid="464" grpId="1"/>
      <p:bldP build="whole" bldLvl="1" animBg="1" rev="0" advAuto="0" spid="465" grpId="5"/>
      <p:bldP build="whole" bldLvl="1" animBg="1" rev="0" advAuto="0" spid="463" grpId="2"/>
      <p:bldP build="whole" bldLvl="1" animBg="1" rev="0" advAuto="0" spid="463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Second generation</a:t>
            </a:r>
          </a:p>
        </p:txBody>
      </p:sp>
      <p:sp>
        <p:nvSpPr>
          <p:cNvPr id="468" name="Shape 468"/>
          <p:cNvSpPr/>
          <p:nvPr/>
        </p:nvSpPr>
        <p:spPr>
          <a:xfrm>
            <a:off x="3259537" y="4368800"/>
            <a:ext cx="6464301" cy="300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/>
            <a:r>
              <a:t>The second-generation cephalosporins have a greater Gram-negative spectrum while retaining some activity against Gram-positive cocci. They are also more resistant to β-lactamase.</a:t>
            </a:r>
          </a:p>
        </p:txBody>
      </p:sp>
      <p:pic>
        <p:nvPicPr>
          <p:cNvPr id="469" name="220px-Cefaclor.sv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8700" y="3289300"/>
            <a:ext cx="2389073" cy="149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0" name="220px-Cefprozil.sv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6300" y="7429500"/>
            <a:ext cx="2971801" cy="1499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220px-Cefuroxime-2D-skeleta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23400" y="3225800"/>
            <a:ext cx="2794000" cy="162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2" name="220px-Cefuzon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423400" y="7391400"/>
            <a:ext cx="2794000" cy="157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flip dir="l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Third generation</a:t>
            </a:r>
          </a:p>
        </p:txBody>
      </p:sp>
      <p:sp>
        <p:nvSpPr>
          <p:cNvPr id="475" name="Shape 475"/>
          <p:cNvSpPr/>
          <p:nvPr/>
        </p:nvSpPr>
        <p:spPr>
          <a:xfrm>
            <a:off x="3386537" y="4597400"/>
            <a:ext cx="6464301" cy="2020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/>
            <a:r>
              <a:t>Third generation increased activity against Gram-negatives. They can penetrate the CNS and treat meningitis </a:t>
            </a:r>
          </a:p>
        </p:txBody>
      </p:sp>
      <p:pic>
        <p:nvPicPr>
          <p:cNvPr id="476" name="File-Cefcapen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3467100"/>
            <a:ext cx="2794000" cy="143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File-Cefdaloxim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3600" y="5092700"/>
            <a:ext cx="2794000" cy="147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File-Cefdinir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2000" y="6527800"/>
            <a:ext cx="2794000" cy="148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File-Cefditorenpivoxil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40900" y="6921500"/>
            <a:ext cx="2443434" cy="212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File-Cefetamet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020300" y="3314700"/>
            <a:ext cx="2150645" cy="148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1" name="File-Cefixim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16300" y="7518400"/>
            <a:ext cx="2794000" cy="157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File-Cefmenoxime.tif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400300" y="3225800"/>
            <a:ext cx="2794000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3" name="File-Cefodizime.tif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308600" y="3251200"/>
            <a:ext cx="2794000" cy="154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File-Cefotaxime.tif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299200" y="7150100"/>
            <a:ext cx="3006687" cy="166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5" name="File-Cefpodoxime.tif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588500" y="5105400"/>
            <a:ext cx="2786225" cy="163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Fourth generation</a:t>
            </a:r>
          </a:p>
        </p:txBody>
      </p:sp>
      <p:sp>
        <p:nvSpPr>
          <p:cNvPr id="488" name="Shape 488"/>
          <p:cNvSpPr/>
          <p:nvPr/>
        </p:nvSpPr>
        <p:spPr>
          <a:xfrm>
            <a:off x="2967437" y="4800600"/>
            <a:ext cx="6464301" cy="157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/>
            <a:r>
              <a:t>Fourth generation: resistant to β-lactamses, can kill </a:t>
            </a:r>
            <a:r>
              <a:rPr i="1"/>
              <a:t>Pseudomonas</a:t>
            </a:r>
            <a:r>
              <a:t> sp.</a:t>
            </a:r>
          </a:p>
        </p:txBody>
      </p:sp>
      <p:pic>
        <p:nvPicPr>
          <p:cNvPr id="489" name="File-Cefepim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0" y="6858000"/>
            <a:ext cx="3810000" cy="173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0" name="File-Cefozopran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20100" y="6959600"/>
            <a:ext cx="3556000" cy="198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" name="File-Cefpirom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9695" y="3352800"/>
            <a:ext cx="2676606" cy="1447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" name="File-Cefquinom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474200" y="3327400"/>
            <a:ext cx="2794000" cy="304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6000"/>
              </a:lnSpc>
              <a:defRPr sz="5000"/>
            </a:lvl1pPr>
          </a:lstStyle>
          <a:p>
            <a:pPr/>
            <a:r>
              <a:t>Concepts from semi-synthetics: Medicinal chemistry</a:t>
            </a:r>
          </a:p>
        </p:txBody>
      </p:sp>
      <p:sp>
        <p:nvSpPr>
          <p:cNvPr id="495" name="Shape 495"/>
          <p:cNvSpPr/>
          <p:nvPr/>
        </p:nvSpPr>
        <p:spPr>
          <a:xfrm>
            <a:off x="977900" y="3644900"/>
            <a:ext cx="11036300" cy="495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4000"/>
              </a:lnSpc>
              <a:spcBef>
                <a:spcPts val="1400"/>
              </a:spcBef>
              <a:tabLst>
                <a:tab pos="990600" algn="l"/>
              </a:tabLst>
              <a:defRPr sz="3400"/>
            </a:pPr>
            <a:r>
              <a:rPr b="1">
                <a:solidFill>
                  <a:srgbClr val="3BAE6C"/>
                </a:solidFill>
              </a:rPr>
              <a:t>Medicinal chemistry</a:t>
            </a:r>
            <a:r>
              <a:t>: is defined as an interdisciplinary science situated at the </a:t>
            </a:r>
            <a:r>
              <a:rPr b="1"/>
              <a:t>interface of organic chemistry and life sciences</a:t>
            </a:r>
            <a:r>
              <a:t> (</a:t>
            </a:r>
            <a:r>
              <a:rPr i="1"/>
              <a:t>such as biochemistry, pharmacology, molecular biology, immunology, pharmacokinetics and toxicology</a:t>
            </a:r>
            <a:r>
              <a:t>) on one side and </a:t>
            </a:r>
            <a:r>
              <a:rPr b="1"/>
              <a:t>chemistry-based disciplines</a:t>
            </a:r>
            <a:r>
              <a:t> (</a:t>
            </a:r>
            <a:r>
              <a:rPr i="1"/>
              <a:t>such as physical chemistry, crystallography, spectroscopy and computer-based information technologies</a:t>
            </a:r>
            <a:r>
              <a:t>) on the other.</a:t>
            </a:r>
          </a:p>
          <a:p>
            <a:pPr>
              <a:lnSpc>
                <a:spcPts val="4000"/>
              </a:lnSpc>
              <a:spcBef>
                <a:spcPts val="1400"/>
              </a:spcBef>
              <a:tabLst>
                <a:tab pos="990600" algn="l"/>
              </a:tabLst>
              <a:defRPr sz="3400"/>
            </a:pPr>
            <a:r>
              <a:t>Herman L. Holt, Jr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prism dir="l" isContent="0"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7200"/>
              </a:lnSpc>
              <a:defRPr sz="6000"/>
            </a:lvl1pPr>
          </a:lstStyle>
          <a:p>
            <a:pPr/>
            <a:r>
              <a:t>Structure activity relationship (SAR)</a:t>
            </a:r>
          </a:p>
        </p:txBody>
      </p:sp>
      <p:sp>
        <p:nvSpPr>
          <p:cNvPr id="498" name="Shape 49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40552" indent="-240552">
              <a:lnSpc>
                <a:spcPts val="3300"/>
              </a:lnSpc>
              <a:buBlip>
                <a:blip r:embed="rId2"/>
              </a:buBlip>
              <a:defRPr sz="2800"/>
            </a:pPr>
            <a:r>
              <a:t>Aspect of medicinal chemistry which relates to understanding how chemical modification of the structure of a compound relates to its activity.</a:t>
            </a:r>
          </a:p>
          <a:p>
            <a:pPr marL="240552" indent="-240552">
              <a:lnSpc>
                <a:spcPts val="3300"/>
              </a:lnSpc>
              <a:buBlip>
                <a:blip r:embed="rId2"/>
              </a:buBlip>
              <a:defRPr sz="2800"/>
            </a:pPr>
            <a:r>
              <a:t>Chemical synthesis used to introduce new functional groups (as in cephalosporins) then test how modification has affected biological activity</a:t>
            </a:r>
          </a:p>
          <a:p>
            <a:pPr marL="240552" indent="-240552">
              <a:lnSpc>
                <a:spcPts val="3300"/>
              </a:lnSpc>
              <a:buBlip>
                <a:blip r:embed="rId2"/>
              </a:buBlip>
              <a:defRPr sz="2800"/>
            </a:pPr>
            <a:r>
              <a:t>Aim is to be able to predict how changes will affect activity - design compounds to have specific properties.</a:t>
            </a:r>
          </a:p>
          <a:p>
            <a:pPr marL="240552" indent="-240552">
              <a:lnSpc>
                <a:spcPts val="3300"/>
              </a:lnSpc>
              <a:buBlip>
                <a:blip r:embed="rId2"/>
              </a:buBlip>
              <a:defRPr sz="2800"/>
            </a:pPr>
            <a:r>
              <a:t>Development of SAR - mathematical models used to predict SAR: quantitative SAR, or structure affinity relationship (SAFIR).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9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Medicinal Chemistry</a:t>
            </a:r>
          </a:p>
        </p:txBody>
      </p:sp>
      <p:sp>
        <p:nvSpPr>
          <p:cNvPr id="501" name="Shape 501"/>
          <p:cNvSpPr/>
          <p:nvPr>
            <p:ph type="body" idx="1"/>
          </p:nvPr>
        </p:nvSpPr>
        <p:spPr>
          <a:xfrm>
            <a:off x="876300" y="3352800"/>
            <a:ext cx="11341100" cy="5524500"/>
          </a:xfrm>
          <a:prstGeom prst="rect">
            <a:avLst/>
          </a:prstGeom>
        </p:spPr>
        <p:txBody>
          <a:bodyPr/>
          <a:lstStyle/>
          <a:p>
            <a:pPr marL="2749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t>Three critical steps:</a:t>
            </a:r>
          </a:p>
          <a:p>
            <a:pPr marL="2749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rPr b="1">
                <a:solidFill>
                  <a:srgbClr val="3BAE6C"/>
                </a:solidFill>
              </a:rPr>
              <a:t>Discovery:</a:t>
            </a:r>
            <a:r>
              <a:t> identification and production of lead compounds.</a:t>
            </a:r>
          </a:p>
          <a:p>
            <a:pPr marL="2749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rPr b="1">
                <a:solidFill>
                  <a:srgbClr val="E08C51"/>
                </a:solidFill>
              </a:rPr>
              <a:t>Optimization:</a:t>
            </a:r>
            <a:r>
              <a:t> synthetic modification of the lead to improve potency, lessen toxicity, increase selectivity, improve solubility...this step is exemplified by SAR studies.</a:t>
            </a:r>
          </a:p>
          <a:p>
            <a:pPr marL="2749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rPr b="1">
                <a:solidFill>
                  <a:srgbClr val="0091AB"/>
                </a:solidFill>
              </a:rPr>
              <a:t>Development:</a:t>
            </a:r>
            <a:r>
              <a:t> optimization for bulk production, modification of pharmokinetic properties for clinic (reduction of pain at injection site, elimination of unpleasant taste)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0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1003300"/>
            <a:ext cx="8890000" cy="661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4" name="graph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7400" y="1003300"/>
            <a:ext cx="8890000" cy="6616700"/>
          </a:xfrm>
          <a:prstGeom prst="rect">
            <a:avLst/>
          </a:prstGeom>
          <a:ln w="12700">
            <a:miter lim="400000"/>
          </a:ln>
        </p:spPr>
      </p:pic>
      <p:sp>
        <p:nvSpPr>
          <p:cNvPr id="505" name="Shape 505"/>
          <p:cNvSpPr/>
          <p:nvPr/>
        </p:nvSpPr>
        <p:spPr>
          <a:xfrm>
            <a:off x="848718" y="7950200"/>
            <a:ext cx="10528301" cy="1005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600"/>
              </a:lnSpc>
              <a:defRPr sz="3000"/>
            </a:pPr>
            <a:r>
              <a:rPr>
                <a:solidFill>
                  <a:srgbClr val="3BAE6C"/>
                </a:solidFill>
              </a:rPr>
              <a:t>Green</a:t>
            </a:r>
            <a:r>
              <a:t> = synthetic product origin, </a:t>
            </a:r>
            <a:r>
              <a:rPr>
                <a:solidFill>
                  <a:srgbClr val="000000"/>
                </a:solidFill>
              </a:rPr>
              <a:t>Black</a:t>
            </a:r>
            <a:r>
              <a:t> = natural product origin. Gram +ve </a:t>
            </a:r>
            <a:r>
              <a:rPr>
                <a:solidFill>
                  <a:srgbClr val="6F24A5"/>
                </a:solidFill>
              </a:rPr>
              <a:t>purple</a:t>
            </a:r>
            <a:r>
              <a:t>, -ve </a:t>
            </a:r>
            <a:r>
              <a:rPr>
                <a:solidFill>
                  <a:srgbClr val="FF369B"/>
                </a:solidFill>
              </a:rPr>
              <a:t>pink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up)" transition="out">
                                      <p:cBhvr>
                                        <p:cTn id="6" dur="4500" fill="hold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7200"/>
              </a:lnSpc>
              <a:defRPr sz="6000"/>
            </a:lvl1pPr>
          </a:lstStyle>
          <a:p>
            <a:pPr/>
            <a:r>
              <a:t>Exhausted chemical space</a:t>
            </a:r>
          </a:p>
        </p:txBody>
      </p:sp>
      <p:sp>
        <p:nvSpPr>
          <p:cNvPr id="508" name="Shape 508"/>
          <p:cNvSpPr/>
          <p:nvPr>
            <p:ph type="body" idx="1"/>
          </p:nvPr>
        </p:nvSpPr>
        <p:spPr>
          <a:xfrm>
            <a:off x="876300" y="3352800"/>
            <a:ext cx="11341100" cy="5524500"/>
          </a:xfrm>
          <a:prstGeom prst="rect">
            <a:avLst/>
          </a:prstGeom>
        </p:spPr>
        <p:txBody>
          <a:bodyPr/>
          <a:lstStyle/>
          <a:p>
            <a:pPr marL="2749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t>Identification of semi-synthetic drugs (and market success) initiates “me-too” research in other Pharma companies e.g. development of ciprofloxacin from nalidixic acid - all most all Pharma companies start quinolone research programs.</a:t>
            </a:r>
          </a:p>
          <a:p>
            <a:pPr marL="2749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t>After two decades no real improvements made to activity - semi-synthetics with market value are well covered.</a:t>
            </a:r>
          </a:p>
          <a:p>
            <a:pPr marL="2749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t>Pharma returning to modification of old compounds that did not meet potency or spectrum requirements when originally isolated.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xit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0" dur="500" fill="hold"/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Class="exit" nodeType="withEffect" presetSubtype="10" presetID="19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5" dur="500" fill="hold"/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Class="exit" nodeType="withEffect" presetSubtype="10" presetID="19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0" dur="500" fill="hold"/>
                                        <p:tgtEl>
                                          <p:spTgt spid="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Class="exit" nodeType="withEffect" presetSubtype="10" presetID="19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08" grpId="1"/>
      <p:bldP build="p" bldLvl="5" animBg="1" rev="0" advAuto="0" spid="50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Learning objectives</a:t>
            </a:r>
          </a:p>
        </p:txBody>
      </p:sp>
      <p:sp>
        <p:nvSpPr>
          <p:cNvPr id="432" name="Shape 432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To understand the factors the contribute to a marketable antibiotic.</a:t>
            </a:r>
          </a:p>
          <a:p>
            <a:pPr>
              <a:buBlip>
                <a:blip r:embed="rId2"/>
              </a:buBlip>
            </a:pPr>
            <a:r>
              <a:t>To become familiarised with medicinal chemistry.</a:t>
            </a:r>
          </a:p>
          <a:p>
            <a:pPr>
              <a:buBlip>
                <a:blip r:embed="rId2"/>
              </a:buBlip>
            </a:pPr>
            <a:r>
              <a:t>To understand some of the approaches that have been used to design/improve antibiotics</a:t>
            </a:r>
          </a:p>
          <a:p>
            <a:pPr>
              <a:buBlip>
                <a:blip r:embed="rId2"/>
              </a:buBlip>
            </a:pPr>
            <a:r>
              <a:t>i.e. we are focusing on human ingenuity in drug discovery.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prism dir="l" isContent="0" isInverted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3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 part 1</a:t>
            </a:r>
          </a:p>
        </p:txBody>
      </p:sp>
      <p:sp>
        <p:nvSpPr>
          <p:cNvPr id="511" name="Shape 511"/>
          <p:cNvSpPr/>
          <p:nvPr>
            <p:ph type="body" idx="1"/>
          </p:nvPr>
        </p:nvSpPr>
        <p:spPr>
          <a:xfrm>
            <a:off x="876300" y="3352800"/>
            <a:ext cx="11252200" cy="57404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Antibiotics mostly discovered decades ago.</a:t>
            </a:r>
          </a:p>
          <a:p>
            <a:pPr>
              <a:buBlip>
                <a:blip r:embed="rId2"/>
              </a:buBlip>
            </a:pPr>
            <a:r>
              <a:t>Medicinal chemistry produced semi-synthetic compounds that increased time in clinic (overcoming resistance and changing activity).</a:t>
            </a:r>
          </a:p>
          <a:p>
            <a:pPr>
              <a:buBlip>
                <a:blip r:embed="rId2"/>
              </a:buBlip>
            </a:pPr>
            <a:r>
              <a:t>Original targets have been well researched in terms of the chemical space available for making analogues with new activity.</a:t>
            </a:r>
          </a:p>
          <a:p>
            <a:pPr>
              <a:buBlip>
                <a:blip r:embed="rId2"/>
              </a:buBlip>
            </a:pPr>
            <a:r>
              <a:t>Process: </a:t>
            </a:r>
            <a:r>
              <a:rPr b="1">
                <a:solidFill>
                  <a:srgbClr val="CF364D"/>
                </a:solidFill>
              </a:rPr>
              <a:t>find a good target</a:t>
            </a:r>
            <a:r>
              <a:t>, </a:t>
            </a:r>
            <a:r>
              <a:rPr b="1">
                <a:solidFill>
                  <a:srgbClr val="3BAE6C"/>
                </a:solidFill>
              </a:rPr>
              <a:t>find lead inhibitor</a:t>
            </a:r>
            <a:r>
              <a:t>, </a:t>
            </a:r>
            <a:r>
              <a:rPr b="1">
                <a:solidFill>
                  <a:srgbClr val="E08C51"/>
                </a:solidFill>
              </a:rPr>
              <a:t>optimize the lead</a:t>
            </a:r>
            <a:r>
              <a:t>, </a:t>
            </a:r>
            <a:r>
              <a:rPr b="1">
                <a:solidFill>
                  <a:srgbClr val="0091AB"/>
                </a:solidFill>
              </a:rPr>
              <a:t>create derivatives with novel activity</a:t>
            </a:r>
            <a:r>
              <a:rPr>
                <a:solidFill>
                  <a:srgbClr val="0091AB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1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Design of inhibitors</a:t>
            </a:r>
          </a:p>
        </p:txBody>
      </p:sp>
      <p:sp>
        <p:nvSpPr>
          <p:cNvPr id="514" name="Shape 514"/>
          <p:cNvSpPr/>
          <p:nvPr>
            <p:ph type="body" idx="1"/>
          </p:nvPr>
        </p:nvSpPr>
        <p:spPr>
          <a:xfrm>
            <a:off x="876300" y="3352800"/>
            <a:ext cx="11176000" cy="5524500"/>
          </a:xfrm>
          <a:prstGeom prst="rect">
            <a:avLst/>
          </a:prstGeom>
        </p:spPr>
        <p:txBody>
          <a:bodyPr/>
          <a:lstStyle/>
          <a:p>
            <a:pPr marL="309282" indent="-309282">
              <a:lnSpc>
                <a:spcPts val="4300"/>
              </a:lnSpc>
              <a:buBlip>
                <a:blip r:embed="rId2"/>
              </a:buBlip>
              <a:defRPr sz="3600"/>
            </a:pPr>
            <a:r>
              <a:t>Previous lectures have demonstrated identification of essential targets.</a:t>
            </a:r>
          </a:p>
          <a:p>
            <a:pPr marL="309282" indent="-309282">
              <a:lnSpc>
                <a:spcPts val="4300"/>
              </a:lnSpc>
              <a:buBlip>
                <a:blip r:embed="rId2"/>
              </a:buBlip>
              <a:defRPr sz="3600"/>
            </a:pPr>
            <a:r>
              <a:t>This lecture will focus on the development and rational design of novel inhibitors for newly discovered targets.</a:t>
            </a:r>
          </a:p>
          <a:p>
            <a:pPr marL="309282" indent="-309282">
              <a:lnSpc>
                <a:spcPts val="4300"/>
              </a:lnSpc>
              <a:buBlip>
                <a:blip r:embed="rId2"/>
              </a:buBlip>
              <a:defRPr sz="3600"/>
            </a:pPr>
            <a:r>
              <a:t>Various approaches, but each focus on human ingenuity.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flip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1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droppedImage.pd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8" t="0" r="0" b="0"/>
          <a:stretch>
            <a:fillRect/>
          </a:stretch>
        </p:blipFill>
        <p:spPr>
          <a:xfrm>
            <a:off x="6604000" y="1432853"/>
            <a:ext cx="5752595" cy="6682448"/>
          </a:xfrm>
          <a:prstGeom prst="rect">
            <a:avLst/>
          </a:prstGeom>
        </p:spPr>
      </p:pic>
      <p:sp>
        <p:nvSpPr>
          <p:cNvPr id="517" name="Shape 517"/>
          <p:cNvSpPr/>
          <p:nvPr>
            <p:ph type="title"/>
          </p:nvPr>
        </p:nvSpPr>
        <p:spPr>
          <a:xfrm>
            <a:off x="1143000" y="876300"/>
            <a:ext cx="4775200" cy="2273300"/>
          </a:xfrm>
          <a:prstGeom prst="rect">
            <a:avLst/>
          </a:prstGeom>
        </p:spPr>
        <p:txBody>
          <a:bodyPr/>
          <a:lstStyle>
            <a:lvl1pPr>
              <a:lnSpc>
                <a:spcPts val="8100"/>
              </a:lnSpc>
              <a:defRPr sz="6800"/>
            </a:lvl1pPr>
          </a:lstStyle>
          <a:p>
            <a:pPr/>
            <a:r>
              <a:t>Deformylase inhibitors</a:t>
            </a:r>
          </a:p>
        </p:txBody>
      </p:sp>
      <p:sp>
        <p:nvSpPr>
          <p:cNvPr id="518" name="Shape 518"/>
          <p:cNvSpPr/>
          <p:nvPr>
            <p:ph type="body" sz="half" idx="1"/>
          </p:nvPr>
        </p:nvSpPr>
        <p:spPr>
          <a:xfrm>
            <a:off x="1130300" y="3276600"/>
            <a:ext cx="4775200" cy="5588000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3800"/>
              </a:lnSpc>
              <a:defRPr sz="3200"/>
            </a:pPr>
            <a:r>
              <a:t>Genomic studies in bacteria identified peptide deformylase as an essential gene (</a:t>
            </a:r>
            <a:r>
              <a:rPr i="1"/>
              <a:t>def</a:t>
            </a:r>
            <a:r>
              <a:t>)</a:t>
            </a:r>
          </a:p>
          <a:p>
            <a:pPr>
              <a:lnSpc>
                <a:spcPts val="3800"/>
              </a:lnSpc>
              <a:defRPr sz="3200"/>
            </a:pPr>
          </a:p>
          <a:p>
            <a:pPr>
              <a:lnSpc>
                <a:spcPts val="3800"/>
              </a:lnSpc>
              <a:defRPr sz="3200"/>
            </a:pPr>
            <a:r>
              <a:t>Widely conserved and a metalloprotease - best studied enzymes, known SAR for inhibitors: Interesting target.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def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2110" r="0" b="203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21" name="Shape 521"/>
          <p:cNvSpPr/>
          <p:nvPr>
            <p:ph type="title"/>
          </p:nvPr>
        </p:nvSpPr>
        <p:spPr>
          <a:xfrm>
            <a:off x="889000" y="7327900"/>
            <a:ext cx="11252200" cy="1663700"/>
          </a:xfrm>
          <a:prstGeom prst="rect">
            <a:avLst/>
          </a:prstGeom>
        </p:spPr>
        <p:txBody>
          <a:bodyPr/>
          <a:lstStyle/>
          <a:p>
            <a:pPr algn="l" defTabSz="457200">
              <a:lnSpc>
                <a:spcPts val="6200"/>
              </a:lnSpc>
              <a:spcBef>
                <a:spcPts val="1200"/>
              </a:spcBef>
              <a:tabLst/>
              <a:defRPr sz="3600">
                <a:latin typeface="+mn-lt"/>
                <a:ea typeface="+mn-ea"/>
                <a:cs typeface="+mn-cs"/>
                <a:sym typeface="Helvetica Neue"/>
              </a:defRPr>
            </a:pPr>
            <a:r>
              <a:t>Protein synthesis in bacteria is initiated</a:t>
            </a:r>
            <a:r>
              <a:rPr baseline="31999"/>
              <a:t> </a:t>
            </a:r>
            <a:r>
              <a:t>with </a:t>
            </a:r>
            <a:r>
              <a:rPr i="1"/>
              <a:t>N-</a:t>
            </a:r>
            <a:r>
              <a:t>formylmethionine - removed from nascent protein by Def - prokaryote specific mechanism - selective target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Def inhibitors</a:t>
            </a:r>
          </a:p>
        </p:txBody>
      </p:sp>
      <p:sp>
        <p:nvSpPr>
          <p:cNvPr id="524" name="Shape 524"/>
          <p:cNvSpPr/>
          <p:nvPr>
            <p:ph type="body" idx="1"/>
          </p:nvPr>
        </p:nvSpPr>
        <p:spPr>
          <a:xfrm>
            <a:off x="876300" y="3352800"/>
            <a:ext cx="11379200" cy="57785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British Biotech screened a library of metalloenzyme inhibitors - using enzyme class to decide which chemical libraries to screen.</a:t>
            </a:r>
          </a:p>
          <a:p>
            <a:pPr>
              <a:buBlip>
                <a:blip r:embed="rId2"/>
              </a:buBlip>
            </a:pPr>
            <a:r>
              <a:t>Identified a number of compounds that showed inhibition of Def, most have weak antibacterial activity.</a:t>
            </a:r>
          </a:p>
          <a:p>
            <a:pPr>
              <a:buBlip>
                <a:blip r:embed="rId2"/>
              </a:buBlip>
            </a:pPr>
            <a:r>
              <a:t>As number of described inhibitors increases, predictions as to the core structural features of Def inhibitors can be determined.</a:t>
            </a:r>
          </a:p>
          <a:p>
            <a:pPr>
              <a:buBlip>
                <a:blip r:embed="rId2"/>
              </a:buBlip>
            </a:pPr>
            <a:r>
              <a:t>Starting point for designing a library of potential inhibitors - hopefully with improved activity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prism dir="l" isContent="0" isInverted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2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Core structure</a:t>
            </a:r>
          </a:p>
        </p:txBody>
      </p:sp>
      <p:sp>
        <p:nvSpPr>
          <p:cNvPr id="527" name="Shape 527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749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t>Take a number of Def inhibitors and identify core similarity in structures.</a:t>
            </a:r>
          </a:p>
          <a:p>
            <a:pPr marL="2749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t>Understanding of inhibitor interaction with Def enables prediction of core structure.</a:t>
            </a:r>
          </a:p>
          <a:p>
            <a:pPr marL="2749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t>Design analogues around the core structure space.</a:t>
            </a:r>
          </a:p>
          <a:p>
            <a:pPr marL="2749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t>Screen for activity (SAR).</a:t>
            </a:r>
          </a:p>
        </p:txBody>
      </p:sp>
      <p:pic>
        <p:nvPicPr>
          <p:cNvPr id="528" name="ac092116900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88400" y="3192136"/>
            <a:ext cx="2961723" cy="5867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ac09211690t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2400" y="749299"/>
            <a:ext cx="6025445" cy="825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1" name="1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30500" y="1650969"/>
            <a:ext cx="59690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2" name="2.jp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30500" y="4960717"/>
            <a:ext cx="5956300" cy="331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33" name="3.jp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30500" y="2794000"/>
            <a:ext cx="5956300" cy="330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" dur="1000" fill="hold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withEffect" presetSubtype="0" presetID="6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531"/>
                                        </p:tgtEl>
                                      </p:cBhvr>
                                      <p:by x="153076" y="153076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mph" nodeType="withEffect" presetSubtype="0" presetID="6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533"/>
                                        </p:tgtEl>
                                      </p:cBhvr>
                                      <p:by x="153076" y="153076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mph" nodeType="withEffect" presetSubtype="0" presetID="6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532"/>
                                        </p:tgtEl>
                                      </p:cBhvr>
                                      <p:by x="153076" y="153076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0" grpId="1"/>
      <p:bldP build="whole" bldLvl="1" animBg="1" rev="0" advAuto="0" spid="531" grpId="2"/>
      <p:bldP build="whole" bldLvl="1" animBg="1" rev="0" advAuto="0" spid="532" grpId="4"/>
      <p:bldP build="whole" bldLvl="1" animBg="1" rev="0" advAuto="0" spid="533" grpId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4232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5317" t="0" r="4563" b="0"/>
          <a:stretch>
            <a:fillRect/>
          </a:stretch>
        </p:blipFill>
        <p:spPr>
          <a:xfrm>
            <a:off x="7932317" y="4127500"/>
            <a:ext cx="4435047" cy="3987801"/>
          </a:xfrm>
          <a:prstGeom prst="rect">
            <a:avLst/>
          </a:prstGeom>
        </p:spPr>
      </p:pic>
      <p:sp>
        <p:nvSpPr>
          <p:cNvPr id="536" name="Shape 5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Def summary</a:t>
            </a:r>
          </a:p>
        </p:txBody>
      </p:sp>
      <p:sp>
        <p:nvSpPr>
          <p:cNvPr id="537" name="Shape 537"/>
          <p:cNvSpPr/>
          <p:nvPr>
            <p:ph type="body" sz="half" idx="1"/>
          </p:nvPr>
        </p:nvSpPr>
        <p:spPr>
          <a:xfrm>
            <a:off x="876300" y="3352800"/>
            <a:ext cx="6667500" cy="5651500"/>
          </a:xfrm>
          <a:prstGeom prst="rect">
            <a:avLst/>
          </a:prstGeom>
        </p:spPr>
        <p:txBody>
          <a:bodyPr/>
          <a:lstStyle/>
          <a:p>
            <a:pPr marL="223370" indent="-223370">
              <a:lnSpc>
                <a:spcPts val="3100"/>
              </a:lnSpc>
              <a:buBlip>
                <a:blip r:embed="rId3"/>
              </a:buBlip>
              <a:defRPr sz="2600"/>
            </a:pPr>
            <a:r>
              <a:t>Def identified as a target through genomics efforts</a:t>
            </a:r>
          </a:p>
          <a:p>
            <a:pPr marL="223370" indent="-223370">
              <a:lnSpc>
                <a:spcPts val="3100"/>
              </a:lnSpc>
              <a:buBlip>
                <a:blip r:embed="rId3"/>
              </a:buBlip>
              <a:defRPr sz="2600"/>
            </a:pPr>
            <a:r>
              <a:t>Confirmed as a metalloprotein</a:t>
            </a:r>
          </a:p>
          <a:p>
            <a:pPr marL="223370" indent="-223370">
              <a:lnSpc>
                <a:spcPts val="3100"/>
              </a:lnSpc>
              <a:buBlip>
                <a:blip r:embed="rId3"/>
              </a:buBlip>
              <a:defRPr sz="2600"/>
            </a:pPr>
            <a:r>
              <a:t>Library of metalloprotein inhibitors screened for antibacterial activity.</a:t>
            </a:r>
          </a:p>
          <a:p>
            <a:pPr marL="223370" indent="-223370">
              <a:lnSpc>
                <a:spcPts val="3100"/>
              </a:lnSpc>
              <a:buBlip>
                <a:blip r:embed="rId3"/>
              </a:buBlip>
              <a:defRPr sz="2600"/>
            </a:pPr>
            <a:r>
              <a:t>Resistance and expression studies confirm </a:t>
            </a:r>
            <a:r>
              <a:rPr i="1"/>
              <a:t>def</a:t>
            </a:r>
            <a:r>
              <a:t> as target</a:t>
            </a:r>
          </a:p>
          <a:p>
            <a:pPr marL="223370" indent="-223370">
              <a:lnSpc>
                <a:spcPts val="3100"/>
              </a:lnSpc>
              <a:buBlip>
                <a:blip r:embed="rId3"/>
              </a:buBlip>
              <a:defRPr sz="2600"/>
            </a:pPr>
            <a:r>
              <a:t>Medicinal chemistry to improve hits</a:t>
            </a:r>
          </a:p>
          <a:p>
            <a:pPr marL="223370" indent="-223370">
              <a:lnSpc>
                <a:spcPts val="3100"/>
              </a:lnSpc>
              <a:buBlip>
                <a:blip r:embed="rId3"/>
              </a:buBlip>
              <a:defRPr sz="2600"/>
            </a:pPr>
            <a:r>
              <a:t>Generation of lead compounds</a:t>
            </a:r>
          </a:p>
          <a:p>
            <a:pPr marL="223370" indent="-223370">
              <a:lnSpc>
                <a:spcPts val="3100"/>
              </a:lnSpc>
              <a:buBlip>
                <a:blip r:embed="rId3"/>
              </a:buBlip>
              <a:defRPr sz="2600"/>
            </a:pPr>
            <a:r>
              <a:t>First antibacterial derived from genomics efforts to enter clinical trials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3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nrm1745-f1.tif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906" t="0" r="4479" b="10074"/>
          <a:stretch>
            <a:fillRect/>
          </a:stretch>
        </p:blipFill>
        <p:spPr>
          <a:xfrm>
            <a:off x="8003540" y="3505033"/>
            <a:ext cx="4470401" cy="5236737"/>
          </a:xfrm>
          <a:prstGeom prst="rect">
            <a:avLst/>
          </a:prstGeom>
        </p:spPr>
      </p:pic>
      <p:sp>
        <p:nvSpPr>
          <p:cNvPr id="540" name="Shape 5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8600"/>
              </a:lnSpc>
              <a:defRPr sz="7200"/>
            </a:lvl1pPr>
          </a:lstStyle>
          <a:p>
            <a:pPr/>
            <a:r>
              <a:t>Cell division</a:t>
            </a:r>
          </a:p>
        </p:txBody>
      </p:sp>
      <p:sp>
        <p:nvSpPr>
          <p:cNvPr id="541" name="Shape 541"/>
          <p:cNvSpPr/>
          <p:nvPr>
            <p:ph type="body" sz="half" idx="1"/>
          </p:nvPr>
        </p:nvSpPr>
        <p:spPr>
          <a:xfrm>
            <a:off x="850900" y="3238500"/>
            <a:ext cx="6667500" cy="5753100"/>
          </a:xfrm>
          <a:prstGeom prst="rect">
            <a:avLst/>
          </a:prstGeom>
        </p:spPr>
        <p:txBody>
          <a:bodyPr/>
          <a:lstStyle/>
          <a:p>
            <a:pPr marL="206188" indent="-206188">
              <a:lnSpc>
                <a:spcPts val="2800"/>
              </a:lnSpc>
              <a:buBlip>
                <a:blip r:embed="rId3"/>
              </a:buBlip>
              <a:defRPr sz="2400"/>
            </a:pPr>
            <a:r>
              <a:t>Bacterial cell-division proteins, in particular FtsZ are underexploited targets for antibacterial discovery.</a:t>
            </a:r>
          </a:p>
          <a:p>
            <a:pPr marL="206188" indent="-206188">
              <a:lnSpc>
                <a:spcPts val="2800"/>
              </a:lnSpc>
              <a:buBlip>
                <a:blip r:embed="rId3"/>
              </a:buBlip>
              <a:defRPr sz="2400"/>
            </a:pPr>
            <a:r>
              <a:t>Essential and widely conserved in bacteria.</a:t>
            </a:r>
          </a:p>
          <a:p>
            <a:pPr marL="206188" indent="-206188">
              <a:lnSpc>
                <a:spcPts val="2800"/>
              </a:lnSpc>
              <a:buBlip>
                <a:blip r:embed="rId3"/>
              </a:buBlip>
              <a:defRPr sz="2400"/>
            </a:pPr>
            <a:r>
              <a:t>FtsZ undergoes GTP-dependent polymerisation forming the Z ring at the mid-cell</a:t>
            </a:r>
          </a:p>
          <a:p>
            <a:pPr marL="206188" indent="-206188">
              <a:lnSpc>
                <a:spcPts val="2800"/>
              </a:lnSpc>
              <a:buBlip>
                <a:blip r:embed="rId3"/>
              </a:buBlip>
              <a:defRPr sz="2400"/>
            </a:pPr>
            <a:r>
              <a:t>Recruits other proteins and together they enable cell division to occur.</a:t>
            </a:r>
          </a:p>
          <a:p>
            <a:pPr marL="206188" indent="-206188">
              <a:lnSpc>
                <a:spcPts val="2800"/>
              </a:lnSpc>
              <a:buBlip>
                <a:blip r:embed="rId3"/>
              </a:buBlip>
              <a:defRPr sz="2400"/>
            </a:pPr>
            <a:r>
              <a:t>Structural relative of mammalian β-tubulin - well exploited anticancer target.</a:t>
            </a:r>
          </a:p>
          <a:p>
            <a:pPr marL="206188" indent="-206188">
              <a:lnSpc>
                <a:spcPts val="2800"/>
              </a:lnSpc>
              <a:buBlip>
                <a:blip r:embed="rId3"/>
              </a:buBlip>
              <a:defRPr sz="2400"/>
            </a:pPr>
            <a:r>
              <a:t>FtsZ should be amenable for inhibitor development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9" grpId="1"/>
      <p:bldP build="p" bldLvl="5" animBg="1" rev="0" advAuto="0" spid="541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321_1673_F2.tif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58300" t="36243" r="30" b="0"/>
          <a:stretch>
            <a:fillRect/>
          </a:stretch>
        </p:blipFill>
        <p:spPr>
          <a:xfrm>
            <a:off x="8214462" y="3105621"/>
            <a:ext cx="3228392" cy="3326593"/>
          </a:xfrm>
          <a:prstGeom prst="rect">
            <a:avLst/>
          </a:prstGeom>
        </p:spPr>
      </p:pic>
      <p:sp>
        <p:nvSpPr>
          <p:cNvPr id="544" name="Shape 5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3-methoxybenzamide</a:t>
            </a:r>
          </a:p>
        </p:txBody>
      </p:sp>
      <p:sp>
        <p:nvSpPr>
          <p:cNvPr id="545" name="Shape 545"/>
          <p:cNvSpPr/>
          <p:nvPr>
            <p:ph type="body" sz="quarter" idx="1"/>
          </p:nvPr>
        </p:nvSpPr>
        <p:spPr>
          <a:xfrm>
            <a:off x="876300" y="3352800"/>
            <a:ext cx="6667500" cy="1384300"/>
          </a:xfrm>
          <a:prstGeom prst="rect">
            <a:avLst/>
          </a:prstGeom>
        </p:spPr>
        <p:txBody>
          <a:bodyPr/>
          <a:lstStyle>
            <a:lvl1pPr marL="223370" indent="-223370">
              <a:lnSpc>
                <a:spcPts val="3100"/>
              </a:lnSpc>
              <a:buBlip>
                <a:blip r:embed="rId3"/>
              </a:buBlip>
              <a:defRPr sz="2600"/>
            </a:lvl1pPr>
          </a:lstStyle>
          <a:p>
            <a:pPr/>
            <a:r>
              <a:t>FtsZ inhibition results in cell filamentation or ballooning,  due to short-term growth in absence of cell-division.</a:t>
            </a:r>
          </a:p>
        </p:txBody>
      </p:sp>
      <p:pic>
        <p:nvPicPr>
          <p:cNvPr id="546" name="3mba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37600" y="6426200"/>
            <a:ext cx="2171700" cy="2692400"/>
          </a:xfrm>
          <a:prstGeom prst="rect">
            <a:avLst/>
          </a:prstGeom>
          <a:ln w="12700">
            <a:miter lim="400000"/>
          </a:ln>
        </p:spPr>
      </p:pic>
      <p:sp>
        <p:nvSpPr>
          <p:cNvPr id="547" name="Shape 547"/>
          <p:cNvSpPr/>
          <p:nvPr/>
        </p:nvSpPr>
        <p:spPr>
          <a:xfrm>
            <a:off x="876300" y="4876800"/>
            <a:ext cx="6667500" cy="3927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marL="292100" indent="-292100" algn="l">
              <a:lnSpc>
                <a:spcPts val="3100"/>
              </a:lnSpc>
              <a:spcBef>
                <a:spcPts val="1400"/>
              </a:spcBef>
              <a:buClr>
                <a:srgbClr val="000000"/>
              </a:buClr>
              <a:buSzPct val="60000"/>
              <a:buBlip>
                <a:blip r:embed="rId3"/>
              </a:buBlip>
              <a:tabLst>
                <a:tab pos="990600" algn="l"/>
              </a:tabLst>
              <a:defRPr sz="2600"/>
            </a:pPr>
            <a:r>
              <a:t>3-MBA reported to cause cell filamentation, analysis of resistance mutants showed FtsZ is the likely target.</a:t>
            </a:r>
          </a:p>
          <a:p>
            <a:pPr lvl="1" marL="292100" indent="-292100" algn="l">
              <a:lnSpc>
                <a:spcPts val="3100"/>
              </a:lnSpc>
              <a:spcBef>
                <a:spcPts val="1400"/>
              </a:spcBef>
              <a:buClr>
                <a:srgbClr val="000000"/>
              </a:buClr>
              <a:buSzPct val="60000"/>
              <a:buBlip>
                <a:blip r:embed="rId3"/>
              </a:buBlip>
              <a:tabLst>
                <a:tab pos="990600" algn="l"/>
              </a:tabLst>
              <a:defRPr sz="2600"/>
            </a:pPr>
            <a:r>
              <a:t>3-MBA is a weak antibacterial BUT it is a small and efficient ligand with on-target activity, that can penetrate the cell - good starting point fragment-based development to identify improved inhibitors of FtsZ.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Class="entr" nodeType="with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6"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5" grpId="1"/>
      <p:bldP build="p" bldLvl="5" animBg="1" rev="0" advAuto="0" spid="547" grpId="3"/>
      <p:bldP build="whole" bldLvl="1" animBg="1" rev="0" advAuto="0" spid="543" grpId="2"/>
      <p:bldP build="whole" bldLvl="1" animBg="1" rev="0" advAuto="0" spid="546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Microbes have been making antibiotics for billions of years</a:t>
            </a:r>
          </a:p>
        </p:txBody>
      </p:sp>
      <p:sp>
        <p:nvSpPr>
          <p:cNvPr id="435" name="Shape 435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Previous lectures have focused on the fact that microbes are the masters of making antibacterial compounds.</a:t>
            </a:r>
          </a:p>
          <a:p>
            <a:pPr>
              <a:buBlip>
                <a:blip r:embed="rId2"/>
              </a:buBlip>
            </a:pPr>
            <a:r>
              <a:t>Driven by competition between microbes.</a:t>
            </a:r>
          </a:p>
          <a:p>
            <a:pPr>
              <a:buBlip>
                <a:blip r:embed="rId2"/>
              </a:buBlip>
            </a:pPr>
            <a:r>
              <a:t>Evolution of antibacterial properties.</a:t>
            </a:r>
          </a:p>
          <a:p>
            <a:pPr>
              <a:buBlip>
                <a:blip r:embed="rId2"/>
              </a:buBlip>
            </a:pPr>
            <a:r>
              <a:t>Human exploitation of these compounds for medicine.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cheme.tif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4584700" y="675842"/>
            <a:ext cx="7010401" cy="6263554"/>
          </a:xfrm>
          <a:prstGeom prst="rect">
            <a:avLst/>
          </a:prstGeom>
        </p:spPr>
      </p:pic>
      <p:sp>
        <p:nvSpPr>
          <p:cNvPr id="550" name="Shape 550"/>
          <p:cNvSpPr/>
          <p:nvPr>
            <p:ph type="title"/>
          </p:nvPr>
        </p:nvSpPr>
        <p:spPr>
          <a:xfrm>
            <a:off x="3949700" y="7366000"/>
            <a:ext cx="8293100" cy="1587500"/>
          </a:xfrm>
          <a:prstGeom prst="rect">
            <a:avLst/>
          </a:prstGeom>
        </p:spPr>
        <p:txBody>
          <a:bodyPr/>
          <a:lstStyle>
            <a:lvl1pPr algn="l">
              <a:lnSpc>
                <a:spcPts val="5700"/>
              </a:lnSpc>
              <a:defRPr sz="4800"/>
            </a:lvl1pPr>
          </a:lstStyle>
          <a:p>
            <a:pPr/>
            <a:r>
              <a:t>Prolysis development of 3-MBA</a:t>
            </a:r>
          </a:p>
        </p:txBody>
      </p:sp>
      <p:sp>
        <p:nvSpPr>
          <p:cNvPr id="551" name="Shape 551"/>
          <p:cNvSpPr/>
          <p:nvPr>
            <p:ph type="body" sz="quarter" idx="4294967295"/>
          </p:nvPr>
        </p:nvSpPr>
        <p:spPr>
          <a:xfrm>
            <a:off x="774700" y="736600"/>
            <a:ext cx="2781300" cy="8305800"/>
          </a:xfrm>
          <a:prstGeom prst="rect">
            <a:avLst/>
          </a:prstGeom>
        </p:spPr>
        <p:txBody>
          <a:bodyPr numCol="1" spcCol="38100"/>
          <a:lstStyle/>
          <a:p>
            <a:pPr marL="0" indent="0">
              <a:lnSpc>
                <a:spcPts val="2800"/>
              </a:lnSpc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 sz="2400">
                <a:solidFill>
                  <a:srgbClr val="FFFFFF"/>
                </a:solidFill>
              </a:defRPr>
            </a:pPr>
            <a:r>
              <a:t>Prolysis - spin out biotech based on research in Prof. Jeff Errington FRS laboratory. </a:t>
            </a:r>
          </a:p>
          <a:p>
            <a:pPr marL="0" indent="0">
              <a:lnSpc>
                <a:spcPts val="2800"/>
              </a:lnSpc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 sz="2400">
                <a:solidFill>
                  <a:srgbClr val="FFFFFF"/>
                </a:solidFill>
              </a:defRPr>
            </a:pPr>
            <a:r>
              <a:t>Now director of Newcastle’s Centre for Bacterial Cell Biology (</a:t>
            </a:r>
            <a:r>
              <a:rPr u="sng">
                <a:hlinkClick r:id="rId3" invalidUrl="" action="" tgtFrame="" tooltip="" history="1" highlightClick="0" endSnd="0"/>
              </a:rPr>
              <a:t>http://tinyurl.com/yl8fxt9</a:t>
            </a:r>
            <a:r>
              <a:t>)</a:t>
            </a:r>
          </a:p>
          <a:p>
            <a:pPr marL="0" indent="0">
              <a:lnSpc>
                <a:spcPts val="2800"/>
              </a:lnSpc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 sz="2400">
                <a:solidFill>
                  <a:srgbClr val="FFFFFF"/>
                </a:solidFill>
              </a:defRPr>
            </a:pPr>
          </a:p>
          <a:p>
            <a:pPr marL="0" indent="0">
              <a:lnSpc>
                <a:spcPts val="2800"/>
              </a:lnSpc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 sz="2400">
                <a:solidFill>
                  <a:srgbClr val="FFFFFF"/>
                </a:solidFill>
              </a:defRPr>
            </a:pPr>
            <a:r>
              <a:t>Prolysis undertook a medicinal chemistry program based on 3-MBA.</a:t>
            </a:r>
          </a:p>
          <a:p>
            <a:pPr marL="0" indent="0">
              <a:lnSpc>
                <a:spcPts val="2800"/>
              </a:lnSpc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 sz="2400">
                <a:solidFill>
                  <a:srgbClr val="FFFFFF"/>
                </a:solidFill>
              </a:defRPr>
            </a:pPr>
          </a:p>
          <a:p>
            <a:pPr marL="0" indent="0">
              <a:lnSpc>
                <a:spcPts val="2800"/>
              </a:lnSpc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 sz="2400">
                <a:solidFill>
                  <a:srgbClr val="FFFFFF"/>
                </a:solidFill>
              </a:defRPr>
            </a:pPr>
            <a:r>
              <a:t>Started by buying 3-MBA analogues from Sigma catalogue + in-house synthesis.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flip dir="l"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curve.tif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079" t="0" r="2244" b="0"/>
          <a:stretch>
            <a:fillRect/>
          </a:stretch>
        </p:blipFill>
        <p:spPr>
          <a:xfrm>
            <a:off x="7932317" y="3490028"/>
            <a:ext cx="4435047" cy="3761673"/>
          </a:xfrm>
          <a:prstGeom prst="rect">
            <a:avLst/>
          </a:prstGeom>
        </p:spPr>
      </p:pic>
      <p:sp>
        <p:nvSpPr>
          <p:cNvPr id="554" name="Shape 5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Screening</a:t>
            </a:r>
          </a:p>
        </p:txBody>
      </p:sp>
      <p:sp>
        <p:nvSpPr>
          <p:cNvPr id="555" name="Shape 555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Use antibacterial assay (ensure analogues are still antibacterial) with cell-division inhibition check (ensure analogues are still on target).</a:t>
            </a:r>
          </a:p>
          <a:p>
            <a:pPr>
              <a:buBlip>
                <a:blip r:embed="rId3"/>
              </a:buBlip>
            </a:pPr>
            <a:r>
              <a:t>Starting MIC of 3-MBA is 4000 μg ml</a:t>
            </a:r>
            <a:r>
              <a:rPr baseline="31999"/>
              <a:t>-1</a:t>
            </a:r>
          </a:p>
          <a:p>
            <a:pPr>
              <a:buBlip>
                <a:blip r:embed="rId3"/>
              </a:buBlip>
            </a:pPr>
            <a:r>
              <a:t>Analysis of the analogues gives preliminary SAR for compounds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5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t1.tif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659" t="0" r="1252" b="0"/>
          <a:stretch>
            <a:fillRect/>
          </a:stretch>
        </p:blipFill>
        <p:spPr>
          <a:xfrm>
            <a:off x="7932317" y="3505200"/>
            <a:ext cx="4435047" cy="4673600"/>
          </a:xfrm>
          <a:prstGeom prst="rect">
            <a:avLst/>
          </a:prstGeom>
        </p:spPr>
      </p:pic>
      <p:sp>
        <p:nvSpPr>
          <p:cNvPr id="558" name="Shape 5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3-MBA SAR</a:t>
            </a:r>
          </a:p>
        </p:txBody>
      </p:sp>
      <p:sp>
        <p:nvSpPr>
          <p:cNvPr id="559" name="Shape 559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Initial series of analogues showed that the amide and 3-ether substituents appeared to be critical for function.</a:t>
            </a:r>
          </a:p>
          <a:p>
            <a:pPr>
              <a:buBlip>
                <a:blip r:embed="rId3"/>
              </a:buBlip>
            </a:pPr>
            <a:r>
              <a:t>Substitution of amide results in loss of on-target activity.</a:t>
            </a:r>
          </a:p>
          <a:p>
            <a:pPr>
              <a:buBlip>
                <a:blip r:embed="rId3"/>
              </a:buBlip>
            </a:pPr>
            <a:r>
              <a:t>Substitution of 3-ether group gave one compound with improved antibacterial activity.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3-MBA SAR</a:t>
            </a:r>
          </a:p>
        </p:txBody>
      </p:sp>
      <p:sp>
        <p:nvSpPr>
          <p:cNvPr id="562" name="Shape 562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SAR revealed that some substituents of the benzamide ring were tolerated.</a:t>
            </a:r>
          </a:p>
          <a:p>
            <a:pPr>
              <a:buBlip>
                <a:blip r:embed="rId2"/>
              </a:buBlip>
            </a:pPr>
            <a:r>
              <a:t>Positions R</a:t>
            </a:r>
            <a:r>
              <a:rPr baseline="31999"/>
              <a:t>4</a:t>
            </a:r>
            <a:r>
              <a:t> and R</a:t>
            </a:r>
            <a:r>
              <a:rPr baseline="31999"/>
              <a:t>7</a:t>
            </a:r>
            <a:r>
              <a:t> could be substituted without loss of activity.</a:t>
            </a:r>
          </a:p>
          <a:p>
            <a:pPr>
              <a:buBlip>
                <a:blip r:embed="rId2"/>
              </a:buBlip>
            </a:pPr>
            <a:r>
              <a:t>Small halogen substitution improved potency and retained on-target activity</a:t>
            </a:r>
          </a:p>
        </p:txBody>
      </p:sp>
      <p:pic>
        <p:nvPicPr>
          <p:cNvPr id="563" name="sub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29700" y="3340100"/>
            <a:ext cx="2540000" cy="1935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4" name="graph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56515" y="5664200"/>
            <a:ext cx="4713702" cy="308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prism dir="l" isContent="0" isInverted="1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7200"/>
              </a:lnSpc>
              <a:defRPr sz="6000"/>
            </a:lvl1pPr>
          </a:lstStyle>
          <a:p>
            <a:pPr/>
            <a:r>
              <a:t>combining the information</a:t>
            </a:r>
          </a:p>
        </p:txBody>
      </p:sp>
      <p:sp>
        <p:nvSpPr>
          <p:cNvPr id="567" name="Shape 567"/>
          <p:cNvSpPr/>
          <p:nvPr>
            <p:ph type="body" sz="quarter" idx="1"/>
          </p:nvPr>
        </p:nvSpPr>
        <p:spPr>
          <a:xfrm>
            <a:off x="876300" y="3352800"/>
            <a:ext cx="6667500" cy="17399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Explore substituents at 3-ether position = significant reduction in MIC with nonyloxy group.</a:t>
            </a:r>
          </a:p>
        </p:txBody>
      </p:sp>
      <p:pic>
        <p:nvPicPr>
          <p:cNvPr id="568" name="tab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48600" y="3110169"/>
            <a:ext cx="4576393" cy="2501901"/>
          </a:xfrm>
          <a:prstGeom prst="rect">
            <a:avLst/>
          </a:prstGeom>
          <a:ln w="12700">
            <a:miter lim="400000"/>
          </a:ln>
        </p:spPr>
      </p:pic>
      <p:sp>
        <p:nvSpPr>
          <p:cNvPr id="569" name="Shape 569"/>
          <p:cNvSpPr/>
          <p:nvPr/>
        </p:nvSpPr>
        <p:spPr>
          <a:xfrm>
            <a:off x="876300" y="5105400"/>
            <a:ext cx="6667500" cy="331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marL="292100" indent="-292100" algn="l">
              <a:lnSpc>
                <a:spcPts val="4000"/>
              </a:lnSpc>
              <a:spcBef>
                <a:spcPts val="1400"/>
              </a:spcBef>
              <a:buClr>
                <a:srgbClr val="000000"/>
              </a:buClr>
              <a:buSzPct val="60000"/>
              <a:buBlip>
                <a:blip r:embed="rId2"/>
              </a:buBlip>
              <a:tabLst>
                <a:tab pos="990600" algn="l"/>
              </a:tabLst>
              <a:defRPr sz="3400"/>
            </a:pPr>
            <a:r>
              <a:t>Combine nonyloxy group with halogen substitutions in R</a:t>
            </a:r>
            <a:r>
              <a:rPr baseline="31999"/>
              <a:t>4</a:t>
            </a:r>
            <a:r>
              <a:t> and R</a:t>
            </a:r>
            <a:r>
              <a:rPr baseline="31999"/>
              <a:t>7</a:t>
            </a:r>
            <a:r>
              <a:t> positions.</a:t>
            </a:r>
          </a:p>
          <a:p>
            <a:pPr lvl="1" marL="292100" indent="-292100" algn="l">
              <a:lnSpc>
                <a:spcPts val="4000"/>
              </a:lnSpc>
              <a:spcBef>
                <a:spcPts val="1400"/>
              </a:spcBef>
              <a:buClr>
                <a:srgbClr val="000000"/>
              </a:buClr>
              <a:buSzPct val="60000"/>
              <a:buBlip>
                <a:blip r:embed="rId2"/>
              </a:buBlip>
              <a:tabLst>
                <a:tab pos="990600" algn="l"/>
              </a:tabLst>
              <a:defRPr sz="3400"/>
            </a:pPr>
            <a:r>
              <a:t>Result is significant gain in potency and retention of on-target activity.</a:t>
            </a:r>
          </a:p>
        </p:txBody>
      </p:sp>
      <p:pic>
        <p:nvPicPr>
          <p:cNvPr id="570" name="tab2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6242" y="6845300"/>
            <a:ext cx="4572001" cy="17313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final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4076700" y="1012472"/>
            <a:ext cx="8039100" cy="5213069"/>
          </a:xfrm>
          <a:prstGeom prst="rect">
            <a:avLst/>
          </a:prstGeom>
        </p:spPr>
      </p:pic>
      <p:sp>
        <p:nvSpPr>
          <p:cNvPr id="573" name="Shape 5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PC190723</a:t>
            </a:r>
          </a:p>
        </p:txBody>
      </p:sp>
      <p:sp>
        <p:nvSpPr>
          <p:cNvPr id="574" name="Shape 574"/>
          <p:cNvSpPr/>
          <p:nvPr>
            <p:ph type="body" sz="quarter" idx="4294967295"/>
          </p:nvPr>
        </p:nvSpPr>
        <p:spPr>
          <a:xfrm>
            <a:off x="774700" y="736600"/>
            <a:ext cx="2781300" cy="8305800"/>
          </a:xfrm>
          <a:prstGeom prst="rect">
            <a:avLst/>
          </a:prstGeom>
        </p:spPr>
        <p:txBody>
          <a:bodyPr numCol="1" spcCol="38100"/>
          <a:lstStyle/>
          <a:p>
            <a:pPr marL="0" indent="0">
              <a:lnSpc>
                <a:spcPts val="2800"/>
              </a:lnSpc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 sz="2400">
                <a:solidFill>
                  <a:srgbClr val="FFFFFF"/>
                </a:solidFill>
              </a:defRPr>
            </a:pPr>
            <a:r>
              <a:t>Approach takes a small ligand with on-target activity.</a:t>
            </a:r>
          </a:p>
          <a:p>
            <a:pPr marL="0" indent="0">
              <a:lnSpc>
                <a:spcPts val="2800"/>
              </a:lnSpc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 sz="2400">
                <a:solidFill>
                  <a:srgbClr val="FFFFFF"/>
                </a:solidFill>
              </a:defRPr>
            </a:pPr>
          </a:p>
          <a:p>
            <a:pPr marL="0" indent="0">
              <a:lnSpc>
                <a:spcPts val="2800"/>
              </a:lnSpc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 sz="2400">
                <a:solidFill>
                  <a:srgbClr val="FFFFFF"/>
                </a:solidFill>
              </a:defRPr>
            </a:pPr>
            <a:r>
              <a:t>Medicinal chemistry and SAR studies identify positions amenable to substitution.</a:t>
            </a:r>
          </a:p>
          <a:p>
            <a:pPr marL="0" indent="0">
              <a:lnSpc>
                <a:spcPts val="2800"/>
              </a:lnSpc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 sz="2400">
                <a:solidFill>
                  <a:srgbClr val="FFFFFF"/>
                </a:solidFill>
              </a:defRPr>
            </a:pPr>
          </a:p>
          <a:p>
            <a:pPr marL="0" indent="0">
              <a:lnSpc>
                <a:spcPts val="2800"/>
              </a:lnSpc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 sz="2400">
                <a:solidFill>
                  <a:srgbClr val="FFFFFF"/>
                </a:solidFill>
              </a:defRPr>
            </a:pPr>
            <a:r>
              <a:t>Substitutions required to improve potency and retain on-target activity.</a:t>
            </a:r>
          </a:p>
          <a:p>
            <a:pPr marL="0" indent="0">
              <a:lnSpc>
                <a:spcPts val="2800"/>
              </a:lnSpc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 sz="2400">
                <a:solidFill>
                  <a:srgbClr val="FFFFFF"/>
                </a:solidFill>
              </a:defRPr>
            </a:pPr>
          </a:p>
          <a:p>
            <a:pPr marL="0" indent="0">
              <a:lnSpc>
                <a:spcPts val="2800"/>
              </a:lnSpc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 sz="2400">
                <a:solidFill>
                  <a:srgbClr val="FFFFFF"/>
                </a:solidFill>
              </a:defRPr>
            </a:pPr>
            <a:r>
              <a:t>Result was PC190723: 10,000 X more potent than 3-MBA!</a:t>
            </a:r>
          </a:p>
        </p:txBody>
      </p:sp>
      <p:pic>
        <p:nvPicPr>
          <p:cNvPr id="575" name="321_1673_F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10100" y="746025"/>
            <a:ext cx="7035800" cy="6073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" dur="1000" fill="hold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2" grpId="1"/>
      <p:bldP build="whole" bldLvl="1" animBg="1" rev="0" advAuto="0" spid="575" grpId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276159-50511-8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5369" r="0" b="5283"/>
          <a:stretch>
            <a:fillRect/>
          </a:stretch>
        </p:blipFill>
        <p:spPr>
          <a:xfrm>
            <a:off x="3835400" y="635000"/>
            <a:ext cx="8534400" cy="6339841"/>
          </a:xfrm>
          <a:prstGeom prst="rect">
            <a:avLst/>
          </a:prstGeom>
        </p:spPr>
      </p:pic>
      <p:sp>
        <p:nvSpPr>
          <p:cNvPr id="578" name="Shape 5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Boron</a:t>
            </a:r>
          </a:p>
        </p:txBody>
      </p:sp>
      <p:sp>
        <p:nvSpPr>
          <p:cNvPr id="579" name="Shape 579"/>
          <p:cNvSpPr/>
          <p:nvPr>
            <p:ph type="body" sz="quarter" idx="4294967295"/>
          </p:nvPr>
        </p:nvSpPr>
        <p:spPr>
          <a:xfrm>
            <a:off x="774700" y="736600"/>
            <a:ext cx="2781300" cy="8305800"/>
          </a:xfrm>
          <a:prstGeom prst="rect">
            <a:avLst/>
          </a:prstGeom>
        </p:spPr>
        <p:txBody>
          <a:bodyPr numCol="1" spcCol="38100"/>
          <a:lstStyle/>
          <a:p>
            <a:pPr marL="0" indent="0">
              <a:lnSpc>
                <a:spcPts val="2800"/>
              </a:lnSpc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 sz="2400">
                <a:solidFill>
                  <a:srgbClr val="FFFFFF"/>
                </a:solidFill>
              </a:defRPr>
            </a:pPr>
            <a:r>
              <a:t>Synthetic chemists are not limited to the atoms that are commonly found in organic compounds with antimicrobial properties.</a:t>
            </a:r>
          </a:p>
          <a:p>
            <a:pPr marL="0" indent="0">
              <a:lnSpc>
                <a:spcPts val="2800"/>
              </a:lnSpc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 sz="2400">
                <a:solidFill>
                  <a:srgbClr val="FFFFFF"/>
                </a:solidFill>
              </a:defRPr>
            </a:pPr>
          </a:p>
          <a:p>
            <a:pPr marL="0" indent="0">
              <a:lnSpc>
                <a:spcPts val="2800"/>
              </a:lnSpc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 sz="2400">
                <a:solidFill>
                  <a:srgbClr val="FFFFFF"/>
                </a:solidFill>
              </a:defRPr>
            </a:pPr>
            <a:r>
              <a:t>Boron has physical, chemical and biological properties that give chemists opportunities to synthesize compounds with novel activity.</a:t>
            </a:r>
          </a:p>
          <a:p>
            <a:pPr marL="0" indent="0">
              <a:lnSpc>
                <a:spcPts val="2800"/>
              </a:lnSpc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276159-50511-8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7309" t="0" r="7431" b="9"/>
          <a:stretch>
            <a:fillRect/>
          </a:stretch>
        </p:blipFill>
        <p:spPr>
          <a:xfrm>
            <a:off x="642371" y="3556000"/>
            <a:ext cx="5715001" cy="5572634"/>
          </a:xfrm>
          <a:prstGeom prst="rect">
            <a:avLst/>
          </a:prstGeom>
        </p:spPr>
      </p:pic>
      <p:sp>
        <p:nvSpPr>
          <p:cNvPr id="582" name="Shape 5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Boron</a:t>
            </a:r>
          </a:p>
        </p:txBody>
      </p:sp>
      <p:sp>
        <p:nvSpPr>
          <p:cNvPr id="583" name="Shape 583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ts val="3300"/>
              </a:lnSpc>
              <a:defRPr sz="2800"/>
            </a:pPr>
            <a:r>
              <a:t>For a long time this element has been overlooked by chemists - thought to be toxic (boric acid used as an insecticide)</a:t>
            </a:r>
          </a:p>
          <a:p>
            <a:pPr>
              <a:lnSpc>
                <a:spcPts val="3300"/>
              </a:lnSpc>
              <a:defRPr sz="2800"/>
            </a:pPr>
            <a:r>
              <a:t>Boric acid LD</a:t>
            </a:r>
            <a:r>
              <a:rPr baseline="-5999"/>
              <a:t>50</a:t>
            </a:r>
            <a:r>
              <a:t> (oral does to rats) = 5.14 g/kg</a:t>
            </a:r>
          </a:p>
          <a:p>
            <a:pPr>
              <a:lnSpc>
                <a:spcPts val="3300"/>
              </a:lnSpc>
              <a:defRPr sz="2800"/>
            </a:pPr>
            <a:r>
              <a:t>Sodium chloride LD</a:t>
            </a:r>
            <a:r>
              <a:rPr baseline="-5999"/>
              <a:t>50</a:t>
            </a:r>
            <a:r>
              <a:t> = 3.75 g/kg</a:t>
            </a:r>
          </a:p>
          <a:p>
            <a:pPr>
              <a:lnSpc>
                <a:spcPts val="3300"/>
              </a:lnSpc>
              <a:defRPr sz="2800"/>
            </a:pPr>
            <a:r>
              <a:t>Boron found in high concentrations in fruit, veg and nuts.</a:t>
            </a:r>
          </a:p>
          <a:p>
            <a:pPr>
              <a:lnSpc>
                <a:spcPts val="3300"/>
              </a:lnSpc>
              <a:defRPr sz="2800"/>
            </a:pPr>
            <a:r>
              <a:t>Not inherently toxic and can be used in medicinal chemistry</a:t>
            </a:r>
          </a:p>
          <a:p>
            <a:pPr>
              <a:lnSpc>
                <a:spcPts val="3300"/>
              </a:lnSpc>
              <a:defRPr sz="2800"/>
            </a:pPr>
            <a:r>
              <a:t>Boron can form bonds with target where a C, O, N or H atom may not.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LeuRS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500" y="1435100"/>
            <a:ext cx="5410201" cy="7565013"/>
          </a:xfrm>
          <a:prstGeom prst="rect">
            <a:avLst/>
          </a:prstGeom>
          <a:ln w="12700">
            <a:miter lim="400000"/>
          </a:ln>
        </p:spPr>
      </p:pic>
      <p:sp>
        <p:nvSpPr>
          <p:cNvPr id="586" name="Shape 586"/>
          <p:cNvSpPr/>
          <p:nvPr/>
        </p:nvSpPr>
        <p:spPr>
          <a:xfrm>
            <a:off x="819911" y="736600"/>
            <a:ext cx="10566401" cy="105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/>
            <a:r>
              <a:t>Leucyl-tRNA synthetase - a promising antimicrobial target</a:t>
            </a:r>
          </a:p>
        </p:txBody>
      </p:sp>
      <p:sp>
        <p:nvSpPr>
          <p:cNvPr id="587" name="Shape 587"/>
          <p:cNvSpPr/>
          <p:nvPr/>
        </p:nvSpPr>
        <p:spPr>
          <a:xfrm>
            <a:off x="6172200" y="3556000"/>
            <a:ext cx="5410200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2800"/>
              </a:lnSpc>
              <a:defRPr sz="2400"/>
            </a:pPr>
            <a:r>
              <a:t>Active site- adds leucine to tRNA</a:t>
            </a:r>
            <a:r>
              <a:rPr baseline="31999"/>
              <a:t>Leu</a:t>
            </a:r>
          </a:p>
        </p:txBody>
      </p:sp>
      <p:sp>
        <p:nvSpPr>
          <p:cNvPr id="588" name="Shape 588"/>
          <p:cNvSpPr/>
          <p:nvPr/>
        </p:nvSpPr>
        <p:spPr>
          <a:xfrm>
            <a:off x="6172200" y="4229100"/>
            <a:ext cx="5410200" cy="829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2800"/>
              </a:lnSpc>
              <a:defRPr sz="2400"/>
            </a:lvl1pPr>
          </a:lstStyle>
          <a:p>
            <a:pPr/>
            <a:r>
              <a:t>Editing site (ensures only leucine added)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AN336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6590" y="1435100"/>
            <a:ext cx="2862510" cy="222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1" name="AN3365a.jpg"/>
          <p:cNvPicPr>
            <a:picLocks noChangeAspect="1"/>
          </p:cNvPicPr>
          <p:nvPr/>
        </p:nvPicPr>
        <p:blipFill>
          <a:blip r:embed="rId3">
            <a:extLst/>
          </a:blip>
          <a:srcRect l="4369" t="0" r="7476" b="405"/>
          <a:stretch>
            <a:fillRect/>
          </a:stretch>
        </p:blipFill>
        <p:spPr>
          <a:xfrm>
            <a:off x="1016000" y="1449095"/>
            <a:ext cx="5156200" cy="7381034"/>
          </a:xfrm>
          <a:prstGeom prst="rect">
            <a:avLst/>
          </a:prstGeom>
          <a:ln w="12700">
            <a:miter lim="400000"/>
          </a:ln>
        </p:spPr>
      </p:pic>
      <p:sp>
        <p:nvSpPr>
          <p:cNvPr id="592" name="Shape 592"/>
          <p:cNvSpPr/>
          <p:nvPr/>
        </p:nvSpPr>
        <p:spPr>
          <a:xfrm>
            <a:off x="819911" y="736600"/>
            <a:ext cx="10566401" cy="572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/>
            <a:r>
              <a:t>AN3365 - Boron containing inhibitor</a:t>
            </a:r>
          </a:p>
        </p:txBody>
      </p:sp>
      <p:sp>
        <p:nvSpPr>
          <p:cNvPr id="593" name="Shape 593"/>
          <p:cNvSpPr/>
          <p:nvPr/>
        </p:nvSpPr>
        <p:spPr>
          <a:xfrm>
            <a:off x="3574388" y="3911600"/>
            <a:ext cx="5369062" cy="572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AN3365 binds to editing site </a:t>
            </a:r>
          </a:p>
        </p:txBody>
      </p:sp>
      <p:sp>
        <p:nvSpPr>
          <p:cNvPr id="594" name="Shape 594"/>
          <p:cNvSpPr/>
          <p:nvPr/>
        </p:nvSpPr>
        <p:spPr>
          <a:xfrm>
            <a:off x="5088224" y="7086600"/>
            <a:ext cx="6121401" cy="105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/>
            <a:r>
              <a:t>Boron is absolutely essential to function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/>
          <p:nvPr>
            <p:ph type="title"/>
          </p:nvPr>
        </p:nvSpPr>
        <p:spPr>
          <a:xfrm>
            <a:off x="876300" y="749300"/>
            <a:ext cx="8597900" cy="2044700"/>
          </a:xfrm>
          <a:prstGeom prst="rect">
            <a:avLst/>
          </a:prstGeom>
        </p:spPr>
        <p:txBody>
          <a:bodyPr/>
          <a:lstStyle>
            <a:lvl1pPr>
              <a:lnSpc>
                <a:spcPts val="7600"/>
              </a:lnSpc>
              <a:defRPr sz="6400"/>
            </a:lvl1pPr>
          </a:lstStyle>
          <a:p>
            <a:pPr/>
            <a:r>
              <a:t>What properties does a good antibiotic have?</a:t>
            </a:r>
          </a:p>
        </p:txBody>
      </p:sp>
      <p:sp>
        <p:nvSpPr>
          <p:cNvPr id="438" name="Shape 4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49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t>From </a:t>
            </a:r>
            <a:r>
              <a:rPr b="1">
                <a:solidFill>
                  <a:srgbClr val="3BAE6C"/>
                </a:solidFill>
              </a:rPr>
              <a:t>microbe’s</a:t>
            </a:r>
            <a:r>
              <a:t> point of view:</a:t>
            </a:r>
          </a:p>
          <a:p>
            <a:pPr marL="2749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t>Must restrict or prevent growth of competitor.</a:t>
            </a:r>
          </a:p>
          <a:p>
            <a:pPr marL="2749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t>Must be amenable to a self-resistance mechanism.</a:t>
            </a:r>
          </a:p>
          <a:p>
            <a:pPr marL="2749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t>Other secondary factors such as regulation of production.</a:t>
            </a:r>
          </a:p>
        </p:txBody>
      </p:sp>
      <p:pic>
        <p:nvPicPr>
          <p:cNvPr id="439" name="frontcover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37500" y="3352800"/>
            <a:ext cx="3657601" cy="4409163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flip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38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 part 2</a:t>
            </a:r>
          </a:p>
        </p:txBody>
      </p:sp>
      <p:sp>
        <p:nvSpPr>
          <p:cNvPr id="597" name="Shape 59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57735" indent="-257735">
              <a:lnSpc>
                <a:spcPts val="3600"/>
              </a:lnSpc>
              <a:buBlip>
                <a:blip r:embed="rId2"/>
              </a:buBlip>
              <a:defRPr sz="3000"/>
            </a:pPr>
            <a:r>
              <a:t>Identification of novel target can be exploited if inhibitors can be found.</a:t>
            </a:r>
          </a:p>
          <a:p>
            <a:pPr marL="257735" indent="-257735">
              <a:lnSpc>
                <a:spcPts val="3600"/>
              </a:lnSpc>
              <a:buBlip>
                <a:blip r:embed="rId2"/>
              </a:buBlip>
              <a:defRPr sz="3000"/>
            </a:pPr>
            <a:r>
              <a:t>e.g. Def and FtsZ, inhibitors identified from libraries (chemical) and using medicinal chemistry and SAR studies, huge improvements can be made to the initial hit - </a:t>
            </a:r>
            <a:r>
              <a:rPr b="1"/>
              <a:t>lead development</a:t>
            </a:r>
            <a:endParaRPr b="1"/>
          </a:p>
          <a:p>
            <a:pPr marL="257735" indent="-257735">
              <a:lnSpc>
                <a:spcPts val="3600"/>
              </a:lnSpc>
              <a:buBlip>
                <a:blip r:embed="rId2"/>
              </a:buBlip>
              <a:defRPr sz="3000"/>
            </a:pPr>
            <a:r>
              <a:t>Medicinal chemists are not limited to the use of atoms normally found in natural products - interesting properties can be incorporated using boron.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Drug development - a small but important digression</a:t>
            </a:r>
          </a:p>
        </p:txBody>
      </p:sp>
      <p:sp>
        <p:nvSpPr>
          <p:cNvPr id="600" name="Shape 60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40552" indent="-240552">
              <a:lnSpc>
                <a:spcPts val="3300"/>
              </a:lnSpc>
              <a:buBlip>
                <a:blip r:embed="rId2"/>
              </a:buBlip>
              <a:defRPr sz="2800"/>
            </a:pPr>
            <a:r>
              <a:t>Pharma companies have learnt a huge amount about moving from a hit to a clinical drug (costs billions)</a:t>
            </a:r>
          </a:p>
          <a:p>
            <a:pPr marL="240552" indent="-240552">
              <a:lnSpc>
                <a:spcPts val="3300"/>
              </a:lnSpc>
              <a:buBlip>
                <a:blip r:embed="rId2"/>
              </a:buBlip>
              <a:defRPr sz="2800"/>
            </a:pPr>
            <a:r>
              <a:t>Like any company, it would be beneficial to reduce costs.</a:t>
            </a:r>
          </a:p>
          <a:p>
            <a:pPr marL="240552" indent="-240552">
              <a:lnSpc>
                <a:spcPts val="3300"/>
              </a:lnSpc>
              <a:buBlip>
                <a:blip r:embed="rId2"/>
              </a:buBlip>
              <a:defRPr sz="2800"/>
            </a:pPr>
            <a:r>
              <a:t>Large reduction in costs could be obtained by reducing the fall-out rate of lead compounds i.e. prediction of ADME/T early in the development process</a:t>
            </a:r>
          </a:p>
          <a:p>
            <a:pPr marL="240552" indent="-240552">
              <a:lnSpc>
                <a:spcPts val="3300"/>
              </a:lnSpc>
              <a:buBlip>
                <a:blip r:embed="rId2"/>
              </a:buBlip>
              <a:defRPr sz="2800"/>
            </a:pPr>
            <a:r>
              <a:t>Compounds that hit target, but will ultimately fail on ADME/T grounds can be rejected</a:t>
            </a:r>
          </a:p>
          <a:p>
            <a:pPr marL="240552" indent="-240552">
              <a:lnSpc>
                <a:spcPts val="3300"/>
              </a:lnSpc>
              <a:buBlip>
                <a:blip r:embed="rId2"/>
              </a:buBlip>
              <a:defRPr sz="2800"/>
            </a:pPr>
            <a:r>
              <a:t>Chemists have a large say in whether a hit will be amenable to medicinal chemistry that could alter ADME/T properties.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00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Lipinski’s rule of five</a:t>
            </a:r>
          </a:p>
        </p:txBody>
      </p:sp>
      <p:sp>
        <p:nvSpPr>
          <p:cNvPr id="603" name="Shape 60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3370" indent="-223370">
              <a:lnSpc>
                <a:spcPts val="3100"/>
              </a:lnSpc>
              <a:buBlip>
                <a:blip r:embed="rId2"/>
              </a:buBlip>
              <a:defRPr sz="2600"/>
            </a:pPr>
            <a:r>
              <a:rPr>
                <a:hlinkClick r:id="rId3" invalidUrl="" action="" tgtFrame="" tooltip="" history="1" highlightClick="0" endSnd="0"/>
              </a:rPr>
              <a:t>Rule of thumb</a:t>
            </a:r>
            <a:r>
              <a:t> to evaluate </a:t>
            </a:r>
            <a:r>
              <a:rPr>
                <a:hlinkClick r:id="rId4" invalidUrl="" action="" tgtFrame="" tooltip="" history="1" highlightClick="0" endSnd="0"/>
              </a:rPr>
              <a:t>drug-likeness</a:t>
            </a:r>
            <a:r>
              <a:t>, or determine if a </a:t>
            </a:r>
            <a:r>
              <a:rPr>
                <a:hlinkClick r:id="rId5" invalidUrl="" action="" tgtFrame="" tooltip="" history="1" highlightClick="0" endSnd="0"/>
              </a:rPr>
              <a:t>chemical compound</a:t>
            </a:r>
            <a:r>
              <a:t> with a certain </a:t>
            </a:r>
            <a:r>
              <a:rPr>
                <a:hlinkClick r:id="rId6" invalidUrl="" action="" tgtFrame="" tooltip="" history="1" highlightClick="0" endSnd="0"/>
              </a:rPr>
              <a:t>pharmacological</a:t>
            </a:r>
            <a:r>
              <a:t> or </a:t>
            </a:r>
            <a:r>
              <a:rPr>
                <a:hlinkClick r:id="rId7" invalidUrl="" action="" tgtFrame="" tooltip="" history="1" highlightClick="0" endSnd="0"/>
              </a:rPr>
              <a:t>biological activity</a:t>
            </a:r>
            <a:r>
              <a:t> has properties that would make it a likely </a:t>
            </a:r>
            <a:r>
              <a:rPr b="1">
                <a:solidFill>
                  <a:srgbClr val="E08C51"/>
                </a:solidFill>
                <a:hlinkClick r:id="rId8" invalidUrl="" action="" tgtFrame="" tooltip="" history="1" highlightClick="0" endSnd="0"/>
              </a:rPr>
              <a:t>orally active</a:t>
            </a:r>
            <a:r>
              <a:t> </a:t>
            </a:r>
            <a:r>
              <a:rPr>
                <a:hlinkClick r:id="rId9" invalidUrl="" action="" tgtFrame="" tooltip="" history="1" highlightClick="0" endSnd="0"/>
              </a:rPr>
              <a:t>drug</a:t>
            </a:r>
            <a:r>
              <a:t> in humans.</a:t>
            </a:r>
          </a:p>
          <a:p>
            <a:pPr marL="223370" indent="-223370">
              <a:lnSpc>
                <a:spcPts val="3100"/>
              </a:lnSpc>
              <a:buBlip>
                <a:blip r:embed="rId2"/>
              </a:buBlip>
              <a:defRPr sz="2600"/>
            </a:pPr>
            <a:r>
              <a:t>Ideally, a new drug will be orally active - patient comfort, formulation, perception, cost...</a:t>
            </a:r>
          </a:p>
          <a:p>
            <a:pPr marL="223370" indent="-223370">
              <a:lnSpc>
                <a:spcPts val="3100"/>
              </a:lnSpc>
              <a:buBlip>
                <a:blip r:embed="rId2"/>
              </a:buBlip>
              <a:defRPr sz="2600"/>
            </a:pPr>
            <a:r>
              <a:t>These rules have had huge impact on what compounds are selected for further development - apply filters to libraries to remove those that are unlikely to result in orally active drugs</a:t>
            </a:r>
          </a:p>
        </p:txBody>
      </p:sp>
      <p:pic>
        <p:nvPicPr>
          <p:cNvPr id="604" name="droppedImage.tif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436100" y="5702300"/>
            <a:ext cx="2336801" cy="3115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03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/>
          <p:nvPr>
            <p:ph type="title"/>
          </p:nvPr>
        </p:nvSpPr>
        <p:spPr>
          <a:xfrm>
            <a:off x="850900" y="609600"/>
            <a:ext cx="8597900" cy="23622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The famous 5*...an orally active drug should not break more than one of:</a:t>
            </a:r>
          </a:p>
        </p:txBody>
      </p:sp>
      <p:sp>
        <p:nvSpPr>
          <p:cNvPr id="607" name="Shape 6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4917" indent="-274917">
              <a:lnSpc>
                <a:spcPts val="3800"/>
              </a:lnSpc>
              <a:buBlip>
                <a:blip r:embed="rId2"/>
              </a:buBlip>
              <a:defRPr b="1" sz="3200">
                <a:solidFill>
                  <a:srgbClr val="0091AB"/>
                </a:solidFill>
              </a:defRPr>
            </a:pPr>
            <a:r>
              <a:t>Not more than 5 hydrogen bond donors (nitrogen or oxygen atoms with one or more hydrogen atoms).</a:t>
            </a:r>
          </a:p>
          <a:p>
            <a:pPr marL="274917" indent="-274917">
              <a:lnSpc>
                <a:spcPts val="3800"/>
              </a:lnSpc>
              <a:buBlip>
                <a:blip r:embed="rId2"/>
              </a:buBlip>
              <a:defRPr b="1" sz="3200">
                <a:solidFill>
                  <a:srgbClr val="3BAE6C"/>
                </a:solidFill>
              </a:defRPr>
            </a:pPr>
            <a:r>
              <a:t>Not more than 10 hydrogen bond acceptors (nitrogen or oxygen atoms).</a:t>
            </a:r>
          </a:p>
          <a:p>
            <a:pPr marL="274917" indent="-274917">
              <a:lnSpc>
                <a:spcPts val="3800"/>
              </a:lnSpc>
              <a:buBlip>
                <a:blip r:embed="rId2"/>
              </a:buBlip>
              <a:defRPr b="1" sz="3200">
                <a:solidFill>
                  <a:srgbClr val="E08C51"/>
                </a:solidFill>
              </a:defRPr>
            </a:pPr>
            <a:r>
              <a:t>A molecular weight under 500 daltons.</a:t>
            </a:r>
          </a:p>
          <a:p>
            <a:pPr marL="274917" indent="-274917">
              <a:lnSpc>
                <a:spcPts val="3800"/>
              </a:lnSpc>
              <a:buBlip>
                <a:blip r:embed="rId2"/>
              </a:buBlip>
              <a:defRPr b="1" sz="3200">
                <a:solidFill>
                  <a:srgbClr val="CF364D"/>
                </a:solidFill>
              </a:defRPr>
            </a:pPr>
            <a:r>
              <a:t>An octanol-water partition coefficient log </a:t>
            </a:r>
            <a:r>
              <a:rPr i="1"/>
              <a:t>P</a:t>
            </a:r>
            <a:r>
              <a:t> of less than 5.</a:t>
            </a:r>
          </a:p>
          <a:p>
            <a:pPr marL="274917" indent="-274917">
              <a:lnSpc>
                <a:spcPts val="3800"/>
              </a:lnSpc>
              <a:buBlip>
                <a:blip r:embed="rId2"/>
              </a:buBlip>
              <a:defRPr b="1" sz="3200"/>
            </a:pPr>
            <a:r>
              <a:t>* four rules, multiples of 5, hence the rule of 5</a:t>
            </a:r>
          </a:p>
        </p:txBody>
      </p:sp>
      <p:pic>
        <p:nvPicPr>
          <p:cNvPr id="608" name="Telithromycin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21700" y="6134100"/>
            <a:ext cx="3800856" cy="294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flip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750"/>
                                        <p:tgtEl>
                                          <p:spTgt spid="6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750"/>
                                        <p:tgtEl>
                                          <p:spTgt spid="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750"/>
                                        <p:tgtEl>
                                          <p:spTgt spid="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750"/>
                                        <p:tgtEl>
                                          <p:spTgt spid="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750"/>
                                        <p:tgtEl>
                                          <p:spTgt spid="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750"/>
                                        <p:tgtEl>
                                          <p:spTgt spid="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8" grpId="2"/>
      <p:bldP build="p" bldLvl="5" animBg="1" rev="0" advAuto="0" spid="607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0" name="Table 610"/>
          <p:cNvGraphicFramePr/>
          <p:nvPr/>
        </p:nvGraphicFramePr>
        <p:xfrm>
          <a:off x="914400" y="863600"/>
          <a:ext cx="6629400" cy="60706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{8F44A2F1-9E1F-4B54-A3A2-5F16C0AD49E2}</a:tableStyleId>
              </a:tblPr>
              <a:tblGrid>
                <a:gridCol w="2209800"/>
                <a:gridCol w="2209800"/>
                <a:gridCol w="2209800"/>
              </a:tblGrid>
              <a:tr h="1011766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38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</a:rPr>
                        <a:t>Factor</a:t>
                      </a:r>
                    </a:p>
                  </a:txBody>
                  <a:tcPr marL="25400" marR="25400" marT="25400" marB="25400" anchor="ctr" anchorCtr="0" horzOverflow="overflow"/>
                </a:tc>
                <a:tc gridSpan="2">
                  <a:txBody>
                    <a:bodyPr/>
                    <a:lstStyle/>
                    <a:p>
                      <a:pPr algn="ctr" defTabSz="914400">
                        <a:lnSpc>
                          <a:spcPts val="38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</a:rPr>
                        <a:t>Number</a:t>
                      </a:r>
                    </a:p>
                  </a:txBody>
                  <a:tcPr marL="25400" marR="25400" marT="25400" marB="25400" anchor="ctr" anchorCtr="0" horzOverflow="overflow"/>
                </a:tc>
                <a:tc hMerge="1">
                  <a:tcPr/>
                </a:tc>
              </a:tr>
              <a:tr h="1011766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3800"/>
                        </a:lnSpc>
                        <a:tabLst>
                          <a:tab pos="571500" algn="l"/>
                          <a:tab pos="1079500" algn="l"/>
                        </a:tabLst>
                        <a:defRPr sz="3200"/>
                      </a:pPr>
                    </a:p>
                  </a:txBody>
                  <a:tcPr marL="25400" marR="25400" marT="25400" marB="254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38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16161"/>
                          </a:solidFill>
                        </a:rPr>
                        <a:t>PC190723</a:t>
                      </a:r>
                    </a:p>
                  </a:txBody>
                  <a:tcPr marL="38100" marR="38100" marT="38100" marB="381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38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16161"/>
                          </a:solidFill>
                        </a:rPr>
                        <a:t>Lipinski Rules</a:t>
                      </a:r>
                    </a:p>
                  </a:txBody>
                  <a:tcPr marL="38100" marR="38100" marT="38100" marB="38100" anchor="ctr" anchorCtr="0" horzOverflow="overflow"/>
                </a:tc>
              </a:tr>
              <a:tr h="1011766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38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F7CA5"/>
                          </a:solidFill>
                        </a:rPr>
                        <a:t>H-bond donors</a:t>
                      </a:r>
                    </a:p>
                  </a:txBody>
                  <a:tcPr marL="25400" marR="25400" marT="25400" marB="254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38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16161"/>
                          </a:solidFill>
                        </a:rPr>
                        <a:t>2</a:t>
                      </a:r>
                    </a:p>
                  </a:txBody>
                  <a:tcPr marL="38100" marR="38100" marT="38100" marB="381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38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16161"/>
                          </a:solidFill>
                        </a:rPr>
                        <a:t>≤ 5</a:t>
                      </a:r>
                    </a:p>
                  </a:txBody>
                  <a:tcPr marL="38100" marR="38100" marT="38100" marB="38100" anchor="ctr" anchorCtr="0" horzOverflow="overflow"/>
                </a:tc>
              </a:tr>
              <a:tr h="1011766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38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F7CA5"/>
                          </a:solidFill>
                        </a:rPr>
                        <a:t>H-bond acceptors</a:t>
                      </a:r>
                    </a:p>
                  </a:txBody>
                  <a:tcPr marL="25400" marR="25400" marT="25400" marB="254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38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16161"/>
                          </a:solidFill>
                        </a:rPr>
                        <a:t>5</a:t>
                      </a:r>
                    </a:p>
                  </a:txBody>
                  <a:tcPr marL="38100" marR="38100" marT="38100" marB="381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38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16161"/>
                          </a:solidFill>
                        </a:rPr>
                        <a:t>≤ 10</a:t>
                      </a:r>
                    </a:p>
                  </a:txBody>
                  <a:tcPr marL="38100" marR="38100" marT="38100" marB="38100" anchor="ctr" anchorCtr="0" horzOverflow="overflow"/>
                </a:tc>
              </a:tr>
              <a:tr h="1011766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38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4F7CA5"/>
                          </a:solidFill>
                        </a:rPr>
                        <a:t>Molecular weight</a:t>
                      </a:r>
                    </a:p>
                  </a:txBody>
                  <a:tcPr marL="25400" marR="25400" marT="25400" marB="254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38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16161"/>
                          </a:solidFill>
                        </a:rPr>
                        <a:t>355.75</a:t>
                      </a:r>
                    </a:p>
                  </a:txBody>
                  <a:tcPr marL="38100" marR="38100" marT="38100" marB="381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38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16161"/>
                          </a:solidFill>
                        </a:rPr>
                        <a:t>≤ 500</a:t>
                      </a:r>
                    </a:p>
                  </a:txBody>
                  <a:tcPr marL="38100" marR="38100" marT="38100" marB="38100" anchor="ctr" anchorCtr="0" horzOverflow="overflow"/>
                </a:tc>
              </a:tr>
              <a:tr h="1011766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3800"/>
                        </a:lnSpc>
                        <a:tabLst>
                          <a:tab pos="571500" algn="l"/>
                          <a:tab pos="1079500" algn="l"/>
                        </a:tabLst>
                        <a:defRPr sz="3200"/>
                      </a:pPr>
                      <a:r>
                        <a:t>log </a:t>
                      </a:r>
                      <a:r>
                        <a:rPr i="1"/>
                        <a:t>P</a:t>
                      </a:r>
                    </a:p>
                  </a:txBody>
                  <a:tcPr marL="25400" marR="25400" marT="25400" marB="254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38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16161"/>
                          </a:solidFill>
                        </a:rPr>
                        <a:t>1.44</a:t>
                      </a:r>
                    </a:p>
                  </a:txBody>
                  <a:tcPr marL="38100" marR="38100" marT="38100" marB="381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38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16161"/>
                          </a:solidFill>
                        </a:rPr>
                        <a:t>≤ 5</a:t>
                      </a:r>
                    </a:p>
                  </a:txBody>
                  <a:tcPr marL="38100" marR="38100" marT="38100" marB="38100" anchor="ctr" anchorCtr="0" horzOverflow="overflow"/>
                </a:tc>
              </a:tr>
            </a:tbl>
          </a:graphicData>
        </a:graphic>
      </p:graphicFrame>
      <p:pic>
        <p:nvPicPr>
          <p:cNvPr id="611" name="321_1673_F1.jpg"/>
          <p:cNvPicPr>
            <a:picLocks noChangeAspect="1"/>
          </p:cNvPicPr>
          <p:nvPr/>
        </p:nvPicPr>
        <p:blipFill>
          <a:blip r:embed="rId2">
            <a:extLst/>
          </a:blip>
          <a:srcRect l="2166" t="5699" r="59927" b="57709"/>
          <a:stretch>
            <a:fillRect/>
          </a:stretch>
        </p:blipFill>
        <p:spPr>
          <a:xfrm>
            <a:off x="7594600" y="876300"/>
            <a:ext cx="3632200" cy="3026834"/>
          </a:xfrm>
          <a:prstGeom prst="rect">
            <a:avLst/>
          </a:prstGeom>
          <a:ln w="12700">
            <a:miter lim="400000"/>
          </a:ln>
        </p:spPr>
      </p:pic>
      <p:sp>
        <p:nvSpPr>
          <p:cNvPr id="612" name="Shape 612"/>
          <p:cNvSpPr/>
          <p:nvPr/>
        </p:nvSpPr>
        <p:spPr>
          <a:xfrm>
            <a:off x="1104900" y="7442200"/>
            <a:ext cx="10058400" cy="1613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4000"/>
              </a:lnSpc>
              <a:defRPr sz="3400"/>
            </a:lvl1pPr>
          </a:lstStyle>
          <a:p>
            <a:pPr/>
            <a:r>
              <a:t>Use of predictive rules to inform each stage of hit development - ensure that each compound conforms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1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 part 3</a:t>
            </a:r>
          </a:p>
        </p:txBody>
      </p:sp>
      <p:sp>
        <p:nvSpPr>
          <p:cNvPr id="615" name="Shape 61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Possible to take hits with poor activity and, using chemistry, develop it into lead compound.</a:t>
            </a:r>
          </a:p>
          <a:p>
            <a:pPr>
              <a:buBlip>
                <a:blip r:embed="rId2"/>
              </a:buBlip>
            </a:pPr>
            <a:r>
              <a:t>A lead compound is one which has the desired activity and whose structure is a starting point for modification.</a:t>
            </a:r>
          </a:p>
          <a:p>
            <a:pPr>
              <a:buBlip>
                <a:blip r:embed="rId2"/>
              </a:buBlip>
            </a:pPr>
            <a:r>
              <a:t>Pharma companies apply filtering rules to decide which hits should be developed.</a:t>
            </a:r>
          </a:p>
          <a:p>
            <a:pPr>
              <a:buBlip>
                <a:blip r:embed="rId2"/>
              </a:buBlip>
            </a:pPr>
            <a:r>
              <a:t>Lipinski’s rule-of-five has had the biggest impact on what compounds are developed.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15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sp>
        <p:nvSpPr>
          <p:cNvPr id="618" name="Shape 6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40552" indent="-240552">
              <a:lnSpc>
                <a:spcPts val="3300"/>
              </a:lnSpc>
              <a:buBlip>
                <a:blip r:embed="rId2"/>
              </a:buBlip>
              <a:defRPr sz="2800"/>
            </a:pPr>
            <a:r>
              <a:t>Antibacterial compounds need to overcome many hurdles to make it to the market, including (but not limited to) activity, ADME/T and production costs</a:t>
            </a:r>
          </a:p>
          <a:p>
            <a:pPr marL="240552" indent="-240552">
              <a:lnSpc>
                <a:spcPts val="3300"/>
              </a:lnSpc>
              <a:buBlip>
                <a:blip r:embed="rId2"/>
              </a:buBlip>
              <a:defRPr sz="2800"/>
            </a:pPr>
            <a:r>
              <a:t>Can use genomics techniques in combination with chemistry to design highly improved antibacterials from poor initial hits - SAR studies and medicinal chemistry.</a:t>
            </a:r>
          </a:p>
          <a:p>
            <a:pPr marL="240552" indent="-240552">
              <a:lnSpc>
                <a:spcPts val="3300"/>
              </a:lnSpc>
              <a:buBlip>
                <a:blip r:embed="rId2"/>
              </a:buBlip>
              <a:defRPr sz="2800"/>
            </a:pPr>
            <a:r>
              <a:t>Predictions of what will make a drug are used by Pharma companies to prioritise lead development.</a:t>
            </a:r>
          </a:p>
          <a:p>
            <a:pPr marL="240552" indent="-240552">
              <a:lnSpc>
                <a:spcPts val="3300"/>
              </a:lnSpc>
              <a:buBlip>
                <a:blip r:embed="rId2"/>
              </a:buBlip>
              <a:defRPr sz="2800"/>
            </a:pPr>
            <a:r>
              <a:t>Such rules may not be appropriate for antibacterial compounds.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prism dir="l" isContent="0"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>
            <p:ph type="title"/>
          </p:nvPr>
        </p:nvSpPr>
        <p:spPr>
          <a:xfrm>
            <a:off x="876300" y="749300"/>
            <a:ext cx="8597900" cy="2044700"/>
          </a:xfrm>
          <a:prstGeom prst="rect">
            <a:avLst/>
          </a:prstGeom>
        </p:spPr>
        <p:txBody>
          <a:bodyPr/>
          <a:lstStyle>
            <a:lvl1pPr>
              <a:lnSpc>
                <a:spcPts val="7600"/>
              </a:lnSpc>
              <a:defRPr sz="6400"/>
            </a:lvl1pPr>
          </a:lstStyle>
          <a:p>
            <a:pPr/>
            <a:r>
              <a:t>What properties does a good antibiotic have?</a:t>
            </a:r>
          </a:p>
        </p:txBody>
      </p:sp>
      <p:sp>
        <p:nvSpPr>
          <p:cNvPr id="442" name="Shape 442"/>
          <p:cNvSpPr/>
          <p:nvPr>
            <p:ph type="body" idx="1"/>
          </p:nvPr>
        </p:nvSpPr>
        <p:spPr>
          <a:xfrm>
            <a:off x="876300" y="3352800"/>
            <a:ext cx="11239500" cy="5715000"/>
          </a:xfrm>
          <a:prstGeom prst="rect">
            <a:avLst/>
          </a:prstGeom>
        </p:spPr>
        <p:txBody>
          <a:bodyPr/>
          <a:lstStyle/>
          <a:p>
            <a:pPr marL="240552" indent="-240552">
              <a:lnSpc>
                <a:spcPts val="3300"/>
              </a:lnSpc>
              <a:buBlip>
                <a:blip r:embed="rId2"/>
              </a:buBlip>
              <a:defRPr sz="2800"/>
            </a:pPr>
            <a:r>
              <a:t>From </a:t>
            </a:r>
            <a:r>
              <a:rPr b="1">
                <a:solidFill>
                  <a:srgbClr val="E08C51"/>
                </a:solidFill>
              </a:rPr>
              <a:t>Pharma</a:t>
            </a:r>
            <a:r>
              <a:t> point of view:</a:t>
            </a:r>
          </a:p>
          <a:p>
            <a:pPr marL="240552" indent="-240552">
              <a:lnSpc>
                <a:spcPts val="3300"/>
              </a:lnSpc>
              <a:buBlip>
                <a:blip r:embed="rId2"/>
              </a:buBlip>
              <a:defRPr sz="2800"/>
            </a:pPr>
            <a:r>
              <a:t>Must be patentable; amenable to administration (preferably oral); </a:t>
            </a:r>
          </a:p>
          <a:p>
            <a:pPr marL="240552" indent="-240552">
              <a:lnSpc>
                <a:spcPts val="3300"/>
              </a:lnSpc>
              <a:buBlip>
                <a:blip r:embed="rId2"/>
              </a:buBlip>
              <a:defRPr sz="2800"/>
            </a:pPr>
            <a:r>
              <a:t>Distributed to infection site; </a:t>
            </a:r>
          </a:p>
          <a:p>
            <a:pPr marL="240552" indent="-240552">
              <a:lnSpc>
                <a:spcPts val="3300"/>
              </a:lnSpc>
              <a:buBlip>
                <a:blip r:embed="rId2"/>
              </a:buBlip>
              <a:defRPr sz="2800"/>
            </a:pPr>
            <a:r>
              <a:t>Mass produced (low cost)</a:t>
            </a:r>
          </a:p>
          <a:p>
            <a:pPr marL="240552" indent="-240552">
              <a:lnSpc>
                <a:spcPts val="3300"/>
              </a:lnSpc>
              <a:buBlip>
                <a:blip r:embed="rId2"/>
              </a:buBlip>
              <a:defRPr sz="2800"/>
            </a:pPr>
            <a:r>
              <a:t>Chemically modifiable; </a:t>
            </a:r>
          </a:p>
          <a:p>
            <a:pPr marL="240552" indent="-240552">
              <a:lnSpc>
                <a:spcPts val="3300"/>
              </a:lnSpc>
              <a:buBlip>
                <a:blip r:embed="rId2"/>
              </a:buBlip>
              <a:defRPr sz="2800"/>
            </a:pPr>
            <a:r>
              <a:t>Metabolised (elimination); </a:t>
            </a:r>
          </a:p>
          <a:p>
            <a:pPr marL="240552" indent="-240552">
              <a:lnSpc>
                <a:spcPts val="3300"/>
              </a:lnSpc>
              <a:buBlip>
                <a:blip r:embed="rId2"/>
              </a:buBlip>
              <a:defRPr sz="2800"/>
            </a:pPr>
            <a:r>
              <a:t>Non-toxic and have no toxic breakdown products.</a:t>
            </a:r>
          </a:p>
          <a:p>
            <a:pPr marL="240552" indent="-240552">
              <a:lnSpc>
                <a:spcPts val="3300"/>
              </a:lnSpc>
              <a:buBlip>
                <a:blip r:embed="rId2"/>
              </a:buBlip>
              <a:defRPr sz="2800"/>
            </a:pPr>
            <a:r>
              <a:t> </a:t>
            </a:r>
            <a:r>
              <a:rPr i="1"/>
              <a:t>Not the same concerns as the microbe - an antibacterial compound is not necessarily going to be antibiotic (in the drug sense).</a:t>
            </a:r>
            <a:endParaRPr i="1"/>
          </a:p>
          <a:p>
            <a:pPr marL="240552" indent="-240552">
              <a:lnSpc>
                <a:spcPts val="3300"/>
              </a:lnSpc>
              <a:buBlip>
                <a:blip r:embed="rId2"/>
              </a:buBlip>
              <a:defRPr sz="2800"/>
            </a:pPr>
            <a:r>
              <a:t> Pharmacokinetics - compound </a:t>
            </a:r>
            <a:r>
              <a:rPr b="1"/>
              <a:t>a</a:t>
            </a:r>
            <a:r>
              <a:t>bsorption, </a:t>
            </a:r>
            <a:r>
              <a:rPr b="1"/>
              <a:t>d</a:t>
            </a:r>
            <a:r>
              <a:t>istribution, </a:t>
            </a:r>
            <a:r>
              <a:rPr b="1"/>
              <a:t>m</a:t>
            </a:r>
            <a:r>
              <a:t>etabolism, </a:t>
            </a:r>
            <a:r>
              <a:rPr b="1"/>
              <a:t>e</a:t>
            </a:r>
            <a:r>
              <a:t>xcretion and </a:t>
            </a:r>
            <a:r>
              <a:rPr b="1"/>
              <a:t>t</a:t>
            </a:r>
            <a:r>
              <a:t>oxicity - ADME/T</a:t>
            </a:r>
          </a:p>
          <a:p>
            <a:pPr marL="240552" indent="-240552">
              <a:lnSpc>
                <a:spcPts val="3300"/>
              </a:lnSpc>
              <a:buBlip>
                <a:blip r:embed="rId2"/>
              </a:buBlip>
              <a:defRPr sz="2800"/>
            </a:pPr>
            <a:r>
              <a:t>Pharma make decision on hit and lead compounds based on ADME/T.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4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7200"/>
              </a:lnSpc>
              <a:defRPr sz="6000"/>
            </a:lvl1pPr>
          </a:lstStyle>
          <a:p>
            <a:pPr/>
            <a:r>
              <a:t>A hit is the beginning of a long journey</a:t>
            </a:r>
          </a:p>
        </p:txBody>
      </p:sp>
      <p:sp>
        <p:nvSpPr>
          <p:cNvPr id="445" name="Shape 4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1940-70’s was the golden age of antibacterial discovery.</a:t>
            </a:r>
          </a:p>
          <a:p>
            <a:pPr>
              <a:buBlip>
                <a:blip r:embed="rId2"/>
              </a:buBlip>
            </a:pPr>
            <a:r>
              <a:t>A the majority of antibiotic classes (unique chemical structure) used in the clinic today, were discovered during this time.</a:t>
            </a:r>
          </a:p>
          <a:p>
            <a:pPr>
              <a:buBlip>
                <a:blip r:embed="rId2"/>
              </a:buBlip>
            </a:pPr>
            <a:r>
              <a:t>Antibiotics developed to both Gram-positive and -negative.</a:t>
            </a:r>
          </a:p>
          <a:p>
            <a:pPr>
              <a:buBlip>
                <a:blip r:embed="rId2"/>
              </a:buBlip>
            </a:pPr>
            <a:r>
              <a:t>Natural product and synthetic antibiotics developed.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raph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5200" y="1562100"/>
            <a:ext cx="8890000" cy="6616700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hape 448"/>
          <p:cNvSpPr/>
          <p:nvPr/>
        </p:nvSpPr>
        <p:spPr>
          <a:xfrm>
            <a:off x="848718" y="7950200"/>
            <a:ext cx="10528301" cy="1005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600"/>
              </a:lnSpc>
              <a:defRPr sz="3000"/>
            </a:pPr>
            <a:r>
              <a:rPr>
                <a:solidFill>
                  <a:srgbClr val="3BAE6C"/>
                </a:solidFill>
              </a:rPr>
              <a:t>Green</a:t>
            </a:r>
            <a:r>
              <a:t> = synthetic product origin, </a:t>
            </a:r>
            <a:r>
              <a:rPr>
                <a:solidFill>
                  <a:srgbClr val="000000"/>
                </a:solidFill>
              </a:rPr>
              <a:t>Black</a:t>
            </a:r>
            <a:r>
              <a:t> = natural product origin. Gram +ve </a:t>
            </a:r>
            <a:r>
              <a:rPr>
                <a:solidFill>
                  <a:srgbClr val="6F24A5"/>
                </a:solidFill>
              </a:rPr>
              <a:t>purple</a:t>
            </a:r>
            <a:r>
              <a:t>, -ve </a:t>
            </a:r>
            <a:r>
              <a:rPr>
                <a:solidFill>
                  <a:srgbClr val="FF369B"/>
                </a:solidFill>
              </a:rPr>
              <a:t>pink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prism dir="l" isContent="0"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7400"/>
              </a:lnSpc>
              <a:defRPr sz="6200"/>
            </a:lvl1pPr>
          </a:lstStyle>
          <a:p>
            <a:pPr/>
            <a:r>
              <a:t>Low-hanging fruit picked</a:t>
            </a:r>
          </a:p>
        </p:txBody>
      </p:sp>
      <p:sp>
        <p:nvSpPr>
          <p:cNvPr id="451" name="Shape 451"/>
          <p:cNvSpPr/>
          <p:nvPr>
            <p:ph type="body" idx="1"/>
          </p:nvPr>
        </p:nvSpPr>
        <p:spPr>
          <a:xfrm>
            <a:off x="876300" y="3352800"/>
            <a:ext cx="11315700" cy="55245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1960-1970s resistance emerges</a:t>
            </a:r>
          </a:p>
          <a:p>
            <a:pPr>
              <a:buBlip>
                <a:blip r:embed="rId2"/>
              </a:buBlip>
            </a:pPr>
            <a:r>
              <a:t>Rediscovery of known antibiotics (see previous lectures)</a:t>
            </a:r>
          </a:p>
          <a:p>
            <a:pPr>
              <a:buBlip>
                <a:blip r:embed="rId2"/>
              </a:buBlip>
            </a:pPr>
            <a:r>
              <a:t>Same sources continued to yield leads in other therapeutic areas</a:t>
            </a:r>
          </a:p>
          <a:p>
            <a:pPr>
              <a:buBlip>
                <a:blip r:embed="rId2"/>
              </a:buBlip>
            </a:pPr>
            <a:r>
              <a:t>Conclusion of Pharma: antibiotics from nature had been mostly found.</a:t>
            </a:r>
          </a:p>
          <a:p>
            <a:pPr>
              <a:buBlip>
                <a:blip r:embed="rId2"/>
              </a:buBlip>
            </a:pPr>
            <a:r>
              <a:t>Solution: chemical modification of known antibiotics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5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7200"/>
              </a:lnSpc>
              <a:defRPr sz="6000"/>
            </a:lvl1pPr>
          </a:lstStyle>
          <a:p>
            <a:pPr/>
            <a:r>
              <a:t>Semi-synthetic antibiotics</a:t>
            </a:r>
          </a:p>
        </p:txBody>
      </p:sp>
      <p:sp>
        <p:nvSpPr>
          <p:cNvPr id="454" name="Shape 454"/>
          <p:cNvSpPr/>
          <p:nvPr>
            <p:ph type="body" idx="1"/>
          </p:nvPr>
        </p:nvSpPr>
        <p:spPr>
          <a:xfrm>
            <a:off x="876300" y="3352800"/>
            <a:ext cx="11366500" cy="5524500"/>
          </a:xfrm>
          <a:prstGeom prst="rect">
            <a:avLst/>
          </a:prstGeom>
        </p:spPr>
        <p:txBody>
          <a:bodyPr/>
          <a:lstStyle/>
          <a:p>
            <a:pPr marL="309282" indent="-309282" algn="ctr">
              <a:lnSpc>
                <a:spcPts val="4300"/>
              </a:lnSpc>
              <a:buBlip>
                <a:blip r:embed="rId2"/>
              </a:buBlip>
              <a:defRPr sz="3600">
                <a:solidFill>
                  <a:srgbClr val="5F6161"/>
                </a:solidFill>
              </a:defRPr>
            </a:pPr>
            <a:r>
              <a:t>The approach of </a:t>
            </a:r>
            <a:r>
              <a:rPr b="1"/>
              <a:t>improving</a:t>
            </a:r>
            <a:r>
              <a:t> on naturally occurring antibiotics carried </a:t>
            </a:r>
            <a:r>
              <a:rPr>
                <a:solidFill>
                  <a:srgbClr val="3BAE6C"/>
                </a:solidFill>
              </a:rPr>
              <a:t>less risk</a:t>
            </a:r>
            <a:r>
              <a:t> as the target, </a:t>
            </a:r>
            <a:r>
              <a:rPr>
                <a:solidFill>
                  <a:srgbClr val="0091AB"/>
                </a:solidFill>
              </a:rPr>
              <a:t>selectivity</a:t>
            </a:r>
            <a:r>
              <a:t> and </a:t>
            </a:r>
            <a:r>
              <a:rPr>
                <a:solidFill>
                  <a:srgbClr val="CF364D"/>
                </a:solidFill>
              </a:rPr>
              <a:t>toxicity</a:t>
            </a:r>
            <a:r>
              <a:t> of the starting antibiotic backbone was already defined.</a:t>
            </a:r>
          </a:p>
          <a:p>
            <a:pPr marL="309282" indent="-309282" algn="ctr">
              <a:lnSpc>
                <a:spcPts val="4300"/>
              </a:lnSpc>
              <a:buBlip>
                <a:blip r:embed="rId2"/>
              </a:buBlip>
              <a:defRPr sz="3600">
                <a:solidFill>
                  <a:srgbClr val="5F6161"/>
                </a:solidFill>
              </a:defRPr>
            </a:pPr>
            <a:r>
              <a:t>Modification resulting in a new structure can be patented.</a:t>
            </a:r>
          </a:p>
          <a:p>
            <a:pPr marL="309282" indent="-309282" algn="ctr">
              <a:lnSpc>
                <a:spcPts val="4300"/>
              </a:lnSpc>
              <a:buBlip>
                <a:blip r:embed="rId2"/>
              </a:buBlip>
              <a:defRPr sz="3600">
                <a:solidFill>
                  <a:srgbClr val="5F6161"/>
                </a:solidFill>
              </a:defRPr>
            </a:pPr>
            <a:r>
              <a:t>Very attractive route for Pharma - good reason to think that semi-synthetics will make the market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4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616161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Light"/>
        <a:ea typeface="Helvetica Neue Light"/>
        <a:cs typeface="Helvetica Neue Light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6BDEC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469900" rtl="0" fontAlgn="auto" latinLnBrk="0" hangingPunct="0">
          <a:lnSpc>
            <a:spcPts val="3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79500" algn="l"/>
          </a:tabLst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69900" rtl="0" fontAlgn="auto" latinLnBrk="0" hangingPunct="0">
          <a:lnSpc>
            <a:spcPts val="3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79500" algn="l"/>
          </a:tabLst>
          <a:defRPr b="0" baseline="0" cap="none" i="0" spc="0" strike="noStrike" sz="3200" u="none" kumimoji="0" normalizeH="0">
            <a:ln>
              <a:noFill/>
            </a:ln>
            <a:solidFill>
              <a:srgbClr val="616161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Light"/>
        <a:ea typeface="Helvetica Neue Light"/>
        <a:cs typeface="Helvetica Neue Light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6BDEC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469900" rtl="0" fontAlgn="auto" latinLnBrk="0" hangingPunct="0">
          <a:lnSpc>
            <a:spcPts val="3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79500" algn="l"/>
          </a:tabLst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69900" rtl="0" fontAlgn="auto" latinLnBrk="0" hangingPunct="0">
          <a:lnSpc>
            <a:spcPts val="3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79500" algn="l"/>
          </a:tabLst>
          <a:defRPr b="0" baseline="0" cap="none" i="0" spc="0" strike="noStrike" sz="3200" u="none" kumimoji="0" normalizeH="0">
            <a:ln>
              <a:noFill/>
            </a:ln>
            <a:solidFill>
              <a:srgbClr val="616161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