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8" r:id="rId3"/>
    <p:sldId id="259" r:id="rId4"/>
    <p:sldId id="263" r:id="rId5"/>
    <p:sldId id="266" r:id="rId6"/>
    <p:sldId id="272" r:id="rId7"/>
    <p:sldId id="283" r:id="rId8"/>
    <p:sldId id="284" r:id="rId9"/>
    <p:sldId id="278" r:id="rId10"/>
    <p:sldId id="286" r:id="rId11"/>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1379" autoAdjust="0"/>
  </p:normalViewPr>
  <p:slideViewPr>
    <p:cSldViewPr>
      <p:cViewPr varScale="1">
        <p:scale>
          <a:sx n="77" d="100"/>
          <a:sy n="77" d="100"/>
        </p:scale>
        <p:origin x="-7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7DE4ADF3-3FB3-401E-A3C4-D5C9EA75D6BF}" type="datetimeFigureOut">
              <a:rPr lang="en-GB" smtClean="0"/>
              <a:pPr/>
              <a:t>10/02/2012</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36E4BE38-4821-482B-804E-143C068A5B4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6E4BE38-4821-482B-804E-143C068A5B4D}"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here that the frequency</a:t>
            </a:r>
            <a:r>
              <a:rPr lang="en-GB" baseline="0" dirty="0" smtClean="0"/>
              <a:t> is already one of the criteria</a:t>
            </a:r>
            <a:endParaRPr lang="en-GB" dirty="0"/>
          </a:p>
        </p:txBody>
      </p:sp>
      <p:sp>
        <p:nvSpPr>
          <p:cNvPr id="4" name="Slide Number Placeholder 3"/>
          <p:cNvSpPr>
            <a:spLocks noGrp="1"/>
          </p:cNvSpPr>
          <p:nvPr>
            <p:ph type="sldNum" sz="quarter" idx="10"/>
          </p:nvPr>
        </p:nvSpPr>
        <p:spPr/>
        <p:txBody>
          <a:bodyPr/>
          <a:lstStyle/>
          <a:p>
            <a:fld id="{36E4BE38-4821-482B-804E-143C068A5B4D}"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E4BE38-4821-482B-804E-143C068A5B4D}"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6E4BE38-4821-482B-804E-143C068A5B4D}"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4A34C96-AE62-4862-ABED-6DB613B1EC49}" type="datetimeFigureOut">
              <a:rPr lang="en-GB" smtClean="0"/>
              <a:pPr/>
              <a:t>10/02/2012</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3560F4EE-C9AB-4C3E-BA88-19F57105A528}" type="slidenum">
              <a:rPr lang="en-GB" smtClean="0"/>
              <a:pPr/>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60F4EE-C9AB-4C3E-BA88-19F57105A52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60F4EE-C9AB-4C3E-BA88-19F57105A528}" type="slidenum">
              <a:rPr lang="en-GB" smtClean="0"/>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60F4EE-C9AB-4C3E-BA88-19F57105A528}" type="slidenum">
              <a:rPr lang="en-GB" smtClean="0"/>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4A34C96-AE62-4862-ABED-6DB613B1EC49}" type="datetimeFigureOut">
              <a:rPr lang="en-GB" smtClean="0"/>
              <a:pPr/>
              <a:t>10/02/2012</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3560F4EE-C9AB-4C3E-BA88-19F57105A528}" type="slidenum">
              <a:rPr lang="en-GB" smtClean="0"/>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60F4EE-C9AB-4C3E-BA88-19F57105A528}" type="slidenum">
              <a:rPr lang="en-GB" smtClean="0"/>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60F4EE-C9AB-4C3E-BA88-19F57105A528}" type="slidenum">
              <a:rPr lang="en-GB" smtClean="0"/>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60F4EE-C9AB-4C3E-BA88-19F57105A528}" type="slidenum">
              <a:rPr lang="en-GB" smtClean="0"/>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60F4EE-C9AB-4C3E-BA88-19F57105A528}" type="slidenum">
              <a:rPr lang="en-GB" smtClean="0"/>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60F4EE-C9AB-4C3E-BA88-19F57105A528}"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A34C96-AE62-4862-ABED-6DB613B1EC49}" type="datetimeFigureOut">
              <a:rPr lang="en-GB" smtClean="0"/>
              <a:pPr/>
              <a:t>10/02/2012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60F4EE-C9AB-4C3E-BA88-19F57105A528}"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4A34C96-AE62-4862-ABED-6DB613B1EC49}" type="datetimeFigureOut">
              <a:rPr lang="en-GB" smtClean="0"/>
              <a:pPr/>
              <a:t>10/02/2012</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560F4EE-C9AB-4C3E-BA88-19F57105A528}" type="slidenum">
              <a:rPr lang="en-GB" smtClean="0"/>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dirty="0" smtClean="0"/>
              <a:t>Blogging in Urban Design Education: A Virtual Public Domain of Exchange</a:t>
            </a:r>
            <a:endParaRPr lang="en-GB" sz="2800" dirty="0"/>
          </a:p>
        </p:txBody>
      </p:sp>
      <p:sp>
        <p:nvSpPr>
          <p:cNvPr id="3" name="Subtitle 2"/>
          <p:cNvSpPr>
            <a:spLocks noGrp="1"/>
          </p:cNvSpPr>
          <p:nvPr>
            <p:ph type="subTitle" idx="1"/>
          </p:nvPr>
        </p:nvSpPr>
        <p:spPr>
          <a:xfrm>
            <a:off x="1219200" y="5124450"/>
            <a:ext cx="6953200" cy="968846"/>
          </a:xfrm>
        </p:spPr>
        <p:txBody>
          <a:bodyPr>
            <a:normAutofit/>
          </a:bodyPr>
          <a:lstStyle/>
          <a:p>
            <a:pPr algn="l"/>
            <a:r>
              <a:rPr lang="en-GB" dirty="0" smtClean="0"/>
              <a:t>Georgia.Giannopoulou@ncl.ac.uk </a:t>
            </a:r>
            <a:br>
              <a:rPr lang="en-GB" dirty="0" smtClean="0"/>
            </a:br>
            <a:r>
              <a:rPr lang="en-GB" dirty="0" smtClean="0"/>
              <a:t>Ashley.Wright@ncl.ac.uk  </a:t>
            </a:r>
            <a:endParaRPr lang="en-GB" dirty="0"/>
          </a:p>
        </p:txBody>
      </p:sp>
      <p:pic>
        <p:nvPicPr>
          <p:cNvPr id="1026" name="Picture 2"/>
          <p:cNvPicPr>
            <a:picLocks noChangeAspect="1" noChangeArrowheads="1"/>
          </p:cNvPicPr>
          <p:nvPr/>
        </p:nvPicPr>
        <p:blipFill>
          <a:blip r:embed="rId3" cstate="print"/>
          <a:srcRect l="17325" t="46199" r="18889" b="44001"/>
          <a:stretch>
            <a:fillRect/>
          </a:stretch>
        </p:blipFill>
        <p:spPr bwMode="auto">
          <a:xfrm>
            <a:off x="0" y="836712"/>
            <a:ext cx="9144000" cy="790222"/>
          </a:xfrm>
          <a:prstGeom prst="rect">
            <a:avLst/>
          </a:prstGeom>
          <a:noFill/>
          <a:ln w="9525">
            <a:noFill/>
            <a:miter lim="800000"/>
            <a:headEnd/>
            <a:tailEnd/>
          </a:ln>
        </p:spPr>
      </p:pic>
      <p:sp>
        <p:nvSpPr>
          <p:cNvPr id="5" name="TextBox 4"/>
          <p:cNvSpPr txBox="1"/>
          <p:nvPr/>
        </p:nvSpPr>
        <p:spPr>
          <a:xfrm>
            <a:off x="899592" y="2132856"/>
            <a:ext cx="7200800" cy="769441"/>
          </a:xfrm>
          <a:prstGeom prst="rect">
            <a:avLst/>
          </a:prstGeom>
          <a:noFill/>
        </p:spPr>
        <p:txBody>
          <a:bodyPr wrap="square" rtlCol="0">
            <a:spAutoFit/>
          </a:bodyPr>
          <a:lstStyle/>
          <a:p>
            <a:pPr algn="ctr"/>
            <a:r>
              <a:rPr lang="en-GB" sz="4400" dirty="0" smtClean="0">
                <a:solidFill>
                  <a:schemeClr val="bg1">
                    <a:lumMod val="65000"/>
                  </a:schemeClr>
                </a:solidFill>
              </a:rPr>
              <a:t>www.nclurbandesign.org</a:t>
            </a:r>
            <a:endParaRPr lang="en-GB" sz="4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dirty="0" smtClean="0"/>
              <a:t>Blogging in Urban Design Education: A Virtual Public Domain of Exchange</a:t>
            </a:r>
            <a:endParaRPr lang="en-GB" sz="2800" dirty="0"/>
          </a:p>
        </p:txBody>
      </p:sp>
      <p:sp>
        <p:nvSpPr>
          <p:cNvPr id="3" name="Subtitle 2"/>
          <p:cNvSpPr>
            <a:spLocks noGrp="1"/>
          </p:cNvSpPr>
          <p:nvPr>
            <p:ph type="subTitle" idx="1"/>
          </p:nvPr>
        </p:nvSpPr>
        <p:spPr/>
        <p:txBody>
          <a:bodyPr/>
          <a:lstStyle/>
          <a:p>
            <a:r>
              <a:rPr lang="en-GB" dirty="0" smtClean="0"/>
              <a:t>Georgia Giannopoulou and Ashley Wright</a:t>
            </a:r>
            <a:endParaRPr lang="en-GB" dirty="0"/>
          </a:p>
        </p:txBody>
      </p:sp>
      <p:pic>
        <p:nvPicPr>
          <p:cNvPr id="1026" name="Picture 2"/>
          <p:cNvPicPr>
            <a:picLocks noChangeAspect="1" noChangeArrowheads="1"/>
          </p:cNvPicPr>
          <p:nvPr/>
        </p:nvPicPr>
        <p:blipFill>
          <a:blip r:embed="rId3" cstate="print"/>
          <a:srcRect l="17325" t="46199" r="18889" b="44001"/>
          <a:stretch>
            <a:fillRect/>
          </a:stretch>
        </p:blipFill>
        <p:spPr bwMode="auto">
          <a:xfrm>
            <a:off x="0" y="836712"/>
            <a:ext cx="9144000" cy="790222"/>
          </a:xfrm>
          <a:prstGeom prst="rect">
            <a:avLst/>
          </a:prstGeom>
          <a:noFill/>
          <a:ln w="9525">
            <a:noFill/>
            <a:miter lim="800000"/>
            <a:headEnd/>
            <a:tailEnd/>
          </a:ln>
        </p:spPr>
      </p:pic>
      <p:sp>
        <p:nvSpPr>
          <p:cNvPr id="5" name="TextBox 4"/>
          <p:cNvSpPr txBox="1"/>
          <p:nvPr/>
        </p:nvSpPr>
        <p:spPr>
          <a:xfrm>
            <a:off x="899592" y="2132856"/>
            <a:ext cx="7200800" cy="769441"/>
          </a:xfrm>
          <a:prstGeom prst="rect">
            <a:avLst/>
          </a:prstGeom>
          <a:noFill/>
        </p:spPr>
        <p:txBody>
          <a:bodyPr wrap="square" rtlCol="0">
            <a:spAutoFit/>
          </a:bodyPr>
          <a:lstStyle/>
          <a:p>
            <a:pPr algn="ctr"/>
            <a:r>
              <a:rPr lang="en-GB" sz="4400" dirty="0" smtClean="0">
                <a:solidFill>
                  <a:schemeClr val="bg1">
                    <a:lumMod val="65000"/>
                  </a:schemeClr>
                </a:solidFill>
              </a:rPr>
              <a:t>www.nclurbandesign.org</a:t>
            </a:r>
            <a:endParaRPr lang="en-GB" sz="4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did</a:t>
            </a:r>
            <a:endParaRPr lang="en-GB" dirty="0"/>
          </a:p>
        </p:txBody>
      </p:sp>
      <p:sp>
        <p:nvSpPr>
          <p:cNvPr id="3" name="Content Placeholder 2"/>
          <p:cNvSpPr>
            <a:spLocks noGrp="1"/>
          </p:cNvSpPr>
          <p:nvPr>
            <p:ph sz="quarter" idx="1"/>
          </p:nvPr>
        </p:nvSpPr>
        <p:spPr/>
        <p:txBody>
          <a:bodyPr>
            <a:normAutofit fontScale="85000" lnSpcReduction="10000"/>
          </a:bodyPr>
          <a:lstStyle/>
          <a:p>
            <a:pPr>
              <a:lnSpc>
                <a:spcPct val="150000"/>
              </a:lnSpc>
            </a:pPr>
            <a:r>
              <a:rPr lang="en-GB" sz="2400" dirty="0" smtClean="0"/>
              <a:t>A Blog as a virtual “live” student designed handbook</a:t>
            </a:r>
          </a:p>
          <a:p>
            <a:pPr>
              <a:lnSpc>
                <a:spcPct val="150000"/>
              </a:lnSpc>
            </a:pPr>
            <a:r>
              <a:rPr lang="en-GB" sz="2400" dirty="0" smtClean="0"/>
              <a:t>Incorporated in existing modules and marked</a:t>
            </a:r>
          </a:p>
          <a:p>
            <a:pPr>
              <a:lnSpc>
                <a:spcPct val="150000"/>
              </a:lnSpc>
            </a:pPr>
            <a:r>
              <a:rPr lang="en-GB" sz="2400" dirty="0" smtClean="0"/>
              <a:t>Minimum contribution requirements</a:t>
            </a:r>
          </a:p>
          <a:p>
            <a:pPr>
              <a:lnSpc>
                <a:spcPct val="150000"/>
              </a:lnSpc>
            </a:pPr>
            <a:r>
              <a:rPr lang="en-GB" sz="2400" dirty="0" smtClean="0">
                <a:solidFill>
                  <a:srgbClr val="9999FF"/>
                </a:solidFill>
              </a:rPr>
              <a:t>Instigated</a:t>
            </a:r>
            <a:r>
              <a:rPr lang="en-GB" sz="2400" dirty="0" smtClean="0"/>
              <a:t> and </a:t>
            </a:r>
            <a:r>
              <a:rPr lang="en-GB" sz="2400" dirty="0" smtClean="0">
                <a:solidFill>
                  <a:srgbClr val="9999FF"/>
                </a:solidFill>
              </a:rPr>
              <a:t>facilitated </a:t>
            </a:r>
            <a:r>
              <a:rPr lang="en-GB" sz="2400" dirty="0" smtClean="0"/>
              <a:t>by us but </a:t>
            </a:r>
            <a:r>
              <a:rPr lang="en-GB" sz="2400" dirty="0" smtClean="0">
                <a:solidFill>
                  <a:srgbClr val="9999FF"/>
                </a:solidFill>
              </a:rPr>
              <a:t>not led</a:t>
            </a:r>
            <a:r>
              <a:rPr lang="en-GB" sz="2400" dirty="0" smtClean="0"/>
              <a:t>…</a:t>
            </a:r>
          </a:p>
          <a:p>
            <a:pPr>
              <a:lnSpc>
                <a:spcPct val="150000"/>
              </a:lnSpc>
            </a:pPr>
            <a:r>
              <a:rPr lang="en-GB" sz="2400" dirty="0" smtClean="0"/>
              <a:t>Control gradually to students</a:t>
            </a:r>
          </a:p>
          <a:p>
            <a:r>
              <a:rPr lang="en-GB" sz="2400" dirty="0" smtClean="0"/>
              <a:t>Moved from WordPress.com (2010/11) to WP.org (hosted) in 2011/12</a:t>
            </a:r>
          </a:p>
          <a:p>
            <a:pPr>
              <a:lnSpc>
                <a:spcPct val="150000"/>
              </a:lnSpc>
            </a:pPr>
            <a:r>
              <a:rPr lang="en-GB" sz="2400" dirty="0" smtClean="0"/>
              <a:t>Started in 2011, repeated in 2012, 2013…..</a:t>
            </a:r>
          </a:p>
          <a:p>
            <a:pPr>
              <a:lnSpc>
                <a:spcPct val="150000"/>
              </a:lnSpc>
            </a:pPr>
            <a:r>
              <a:rPr lang="en-GB" sz="2400" dirty="0" smtClean="0"/>
              <a:t>Gained </a:t>
            </a:r>
            <a:r>
              <a:rPr lang="en-GB" sz="2400" dirty="0" smtClean="0">
                <a:solidFill>
                  <a:srgbClr val="9999FF"/>
                </a:solidFill>
              </a:rPr>
              <a:t>publicity</a:t>
            </a:r>
            <a:r>
              <a:rPr lang="en-GB" sz="2400" dirty="0" smtClean="0"/>
              <a:t> : Presented at Durham Annual BB Conference, 3Rivers Teaching and Learning Conference, and Internal Teaching and Learning Conference with positive response, Business School….</a:t>
            </a:r>
          </a:p>
          <a:p>
            <a:pPr>
              <a:lnSpc>
                <a:spcPct val="150000"/>
              </a:lnSpc>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 did it originally</a:t>
            </a:r>
            <a:endParaRPr lang="en-GB" dirty="0"/>
          </a:p>
        </p:txBody>
      </p:sp>
      <p:sp>
        <p:nvSpPr>
          <p:cNvPr id="3" name="Content Placeholder 2"/>
          <p:cNvSpPr>
            <a:spLocks noGrp="1"/>
          </p:cNvSpPr>
          <p:nvPr>
            <p:ph sz="quarter" idx="1"/>
          </p:nvPr>
        </p:nvSpPr>
        <p:spPr/>
        <p:txBody>
          <a:bodyPr>
            <a:normAutofit fontScale="92500"/>
          </a:bodyPr>
          <a:lstStyle/>
          <a:p>
            <a:pPr>
              <a:lnSpc>
                <a:spcPct val="150000"/>
              </a:lnSpc>
            </a:pPr>
            <a:r>
              <a:rPr lang="en-GB" dirty="0" smtClean="0"/>
              <a:t>To capture the experience of a </a:t>
            </a:r>
            <a:r>
              <a:rPr lang="en-GB" dirty="0" smtClean="0">
                <a:solidFill>
                  <a:srgbClr val="9999FF"/>
                </a:solidFill>
              </a:rPr>
              <a:t>1-year</a:t>
            </a:r>
            <a:r>
              <a:rPr lang="en-GB" dirty="0" smtClean="0"/>
              <a:t> cohort </a:t>
            </a:r>
          </a:p>
          <a:p>
            <a:pPr>
              <a:lnSpc>
                <a:spcPct val="150000"/>
              </a:lnSpc>
              <a:buNone/>
            </a:pPr>
            <a:r>
              <a:rPr lang="en-GB" dirty="0" smtClean="0"/>
              <a:t>   (MA in Urban Design)</a:t>
            </a:r>
          </a:p>
          <a:p>
            <a:pPr>
              <a:lnSpc>
                <a:spcPct val="150000"/>
              </a:lnSpc>
            </a:pPr>
            <a:r>
              <a:rPr lang="en-GB" dirty="0" smtClean="0">
                <a:solidFill>
                  <a:srgbClr val="9999FF"/>
                </a:solidFill>
              </a:rPr>
              <a:t>Mentoring</a:t>
            </a:r>
            <a:r>
              <a:rPr lang="en-GB" dirty="0" smtClean="0"/>
              <a:t> through alumni</a:t>
            </a:r>
          </a:p>
          <a:p>
            <a:pPr>
              <a:lnSpc>
                <a:spcPct val="150000"/>
              </a:lnSpc>
            </a:pPr>
            <a:r>
              <a:rPr lang="en-GB" dirty="0" smtClean="0"/>
              <a:t>To promote </a:t>
            </a:r>
            <a:r>
              <a:rPr lang="en-GB" dirty="0" smtClean="0">
                <a:solidFill>
                  <a:srgbClr val="9999FF"/>
                </a:solidFill>
              </a:rPr>
              <a:t>reflection</a:t>
            </a:r>
            <a:r>
              <a:rPr lang="en-GB" dirty="0" smtClean="0"/>
              <a:t> in learning</a:t>
            </a:r>
          </a:p>
          <a:p>
            <a:pPr>
              <a:lnSpc>
                <a:spcPct val="150000"/>
              </a:lnSpc>
            </a:pPr>
            <a:r>
              <a:rPr lang="en-GB" dirty="0" smtClean="0"/>
              <a:t>To foster </a:t>
            </a:r>
            <a:r>
              <a:rPr lang="en-GB" dirty="0" smtClean="0">
                <a:solidFill>
                  <a:srgbClr val="9999FF"/>
                </a:solidFill>
              </a:rPr>
              <a:t>community</a:t>
            </a:r>
          </a:p>
          <a:p>
            <a:pPr>
              <a:lnSpc>
                <a:spcPct val="150000"/>
              </a:lnSpc>
            </a:pPr>
            <a:r>
              <a:rPr lang="en-GB" dirty="0" smtClean="0"/>
              <a:t>To </a:t>
            </a:r>
            <a:r>
              <a:rPr lang="en-GB" dirty="0" smtClean="0">
                <a:solidFill>
                  <a:srgbClr val="9999FF"/>
                </a:solidFill>
              </a:rPr>
              <a:t>promote</a:t>
            </a:r>
            <a:r>
              <a:rPr lang="en-GB" dirty="0" smtClean="0"/>
              <a:t> the course</a:t>
            </a:r>
          </a:p>
          <a:p>
            <a:r>
              <a:rPr lang="en-GB" dirty="0" smtClean="0"/>
              <a:t>To promote </a:t>
            </a:r>
            <a:r>
              <a:rPr lang="en-GB" dirty="0" smtClean="0">
                <a:solidFill>
                  <a:srgbClr val="9999FF"/>
                </a:solidFill>
              </a:rPr>
              <a:t>personal attributes </a:t>
            </a:r>
            <a:r>
              <a:rPr lang="en-GB" dirty="0" err="1" smtClean="0"/>
              <a:t>e.g</a:t>
            </a:r>
            <a:r>
              <a:rPr lang="en-GB" dirty="0" smtClean="0"/>
              <a:t> autonomy, reflexivity, cultural competence, inclusivity in higher education students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did it : The brief</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395536" y="1211085"/>
            <a:ext cx="6984776" cy="5119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did it : The brief</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395536" y="1200075"/>
            <a:ext cx="6238254" cy="5109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challenges</a:t>
            </a:r>
            <a:endParaRPr lang="en-GB" dirty="0"/>
          </a:p>
        </p:txBody>
      </p:sp>
      <p:sp>
        <p:nvSpPr>
          <p:cNvPr id="3" name="Content Placeholder 2"/>
          <p:cNvSpPr>
            <a:spLocks noGrp="1"/>
          </p:cNvSpPr>
          <p:nvPr>
            <p:ph sz="quarter" idx="1"/>
          </p:nvPr>
        </p:nvSpPr>
        <p:spPr>
          <a:xfrm>
            <a:off x="457200" y="1219200"/>
            <a:ext cx="7787208" cy="4937760"/>
          </a:xfrm>
        </p:spPr>
        <p:txBody>
          <a:bodyPr>
            <a:normAutofit/>
          </a:bodyPr>
          <a:lstStyle/>
          <a:p>
            <a:r>
              <a:rPr lang="en-GB" sz="2400" dirty="0" smtClean="0"/>
              <a:t>Scalability</a:t>
            </a:r>
          </a:p>
          <a:p>
            <a:r>
              <a:rPr lang="en-GB" sz="2400" dirty="0" smtClean="0"/>
              <a:t>Institutional policy – catch up</a:t>
            </a:r>
          </a:p>
          <a:p>
            <a:r>
              <a:rPr lang="en-GB" sz="2400" dirty="0" smtClean="0"/>
              <a:t>WordPress – risks of the unknown, open source forever?</a:t>
            </a:r>
          </a:p>
          <a:p>
            <a:r>
              <a:rPr lang="en-GB" sz="2400" dirty="0" smtClean="0"/>
              <a:t>Motivation for posting in amongst course requirements</a:t>
            </a:r>
          </a:p>
          <a:p>
            <a:r>
              <a:rPr lang="en-GB" sz="2400" dirty="0" smtClean="0"/>
              <a:t>Representation of Newcastle University from such an open platform…</a:t>
            </a:r>
          </a:p>
          <a:p>
            <a:r>
              <a:rPr lang="en-GB" sz="2400" dirty="0" smtClean="0"/>
              <a:t>Democratic procedures and management</a:t>
            </a:r>
          </a:p>
          <a:p>
            <a:r>
              <a:rPr lang="en-GB" sz="2400" dirty="0" smtClean="0"/>
              <a:t>Aesthetics: students want freedom to personalise</a:t>
            </a:r>
          </a:p>
          <a:p>
            <a:r>
              <a:rPr lang="en-GB" sz="2400" dirty="0" smtClean="0"/>
              <a:t>Marketing and students</a:t>
            </a:r>
          </a:p>
          <a:p>
            <a:r>
              <a:rPr lang="en-GB" sz="2400" dirty="0" smtClean="0"/>
              <a:t>Does the brief fit the cohort?</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did the students gain : quotes 2010</a:t>
            </a:r>
            <a:endParaRPr lang="en-GB" dirty="0"/>
          </a:p>
        </p:txBody>
      </p:sp>
      <p:sp>
        <p:nvSpPr>
          <p:cNvPr id="7" name="Content Placeholder 2"/>
          <p:cNvSpPr>
            <a:spLocks noGrp="1"/>
          </p:cNvSpPr>
          <p:nvPr>
            <p:ph sz="quarter" idx="1"/>
          </p:nvPr>
        </p:nvSpPr>
        <p:spPr>
          <a:xfrm>
            <a:off x="457200" y="1219200"/>
            <a:ext cx="8229600" cy="4937760"/>
          </a:xfrm>
        </p:spPr>
        <p:txBody>
          <a:bodyPr>
            <a:normAutofit fontScale="92500" lnSpcReduction="10000"/>
          </a:bodyPr>
          <a:lstStyle/>
          <a:p>
            <a:pPr lvl="0">
              <a:spcAft>
                <a:spcPts val="1200"/>
              </a:spcAft>
            </a:pPr>
            <a:r>
              <a:rPr lang="en-GB" i="1" dirty="0" smtClean="0"/>
              <a:t>“…Helpful to know where we all stand different”</a:t>
            </a:r>
          </a:p>
          <a:p>
            <a:pPr lvl="0">
              <a:spcAft>
                <a:spcPts val="1200"/>
              </a:spcAft>
            </a:pPr>
            <a:r>
              <a:rPr lang="en-GB" i="1" dirty="0" smtClean="0"/>
              <a:t>“…Helped me organise my thoughts and ideas and get feedback”</a:t>
            </a:r>
          </a:p>
          <a:p>
            <a:pPr lvl="0">
              <a:spcAft>
                <a:spcPts val="1200"/>
              </a:spcAft>
            </a:pPr>
            <a:r>
              <a:rPr lang="en-GB" i="1" dirty="0" smtClean="0"/>
              <a:t>“…A window to places I have never been and never really thought of”</a:t>
            </a:r>
          </a:p>
          <a:p>
            <a:pPr lvl="0">
              <a:spcAft>
                <a:spcPts val="1200"/>
              </a:spcAft>
            </a:pPr>
            <a:r>
              <a:rPr lang="en-GB" i="1" dirty="0" smtClean="0"/>
              <a:t>“…I have been genuinely surprised by how much I have enjoyed blogging/commenting and how interesting and useful I found other people’s comments”</a:t>
            </a:r>
          </a:p>
          <a:p>
            <a:pPr lvl="0">
              <a:spcAft>
                <a:spcPts val="1200"/>
              </a:spcAft>
            </a:pPr>
            <a:r>
              <a:rPr lang="en-GB" i="1" dirty="0" smtClean="0"/>
              <a:t>“…Open up lines of communication”</a:t>
            </a:r>
          </a:p>
          <a:p>
            <a:pPr lvl="0">
              <a:spcAft>
                <a:spcPts val="1200"/>
              </a:spcAft>
            </a:pPr>
            <a:r>
              <a:rPr lang="en-GB" i="1" dirty="0" smtClean="0"/>
              <a:t>“…A supportive message for next year’s students, with  current students imprint”</a:t>
            </a:r>
          </a:p>
          <a:p>
            <a:pPr>
              <a:buNone/>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did the students gain : quotes 2011</a:t>
            </a:r>
            <a:endParaRPr lang="en-GB" dirty="0"/>
          </a:p>
        </p:txBody>
      </p:sp>
      <p:sp>
        <p:nvSpPr>
          <p:cNvPr id="7" name="Content Placeholder 2"/>
          <p:cNvSpPr>
            <a:spLocks noGrp="1"/>
          </p:cNvSpPr>
          <p:nvPr>
            <p:ph sz="quarter" idx="1"/>
          </p:nvPr>
        </p:nvSpPr>
        <p:spPr>
          <a:xfrm>
            <a:off x="457200" y="1219200"/>
            <a:ext cx="8229600" cy="4937760"/>
          </a:xfrm>
        </p:spPr>
        <p:txBody>
          <a:bodyPr>
            <a:normAutofit fontScale="85000" lnSpcReduction="20000"/>
          </a:bodyPr>
          <a:lstStyle/>
          <a:p>
            <a:pPr lvl="0">
              <a:spcAft>
                <a:spcPts val="1200"/>
              </a:spcAft>
            </a:pPr>
            <a:r>
              <a:rPr lang="en-GB" i="1" dirty="0" smtClean="0"/>
              <a:t>“…the Blog has helped me see how each of us bring our own cultures, experiences and personality to the table. This further stresses to me the importance of a multidisciplinary approach to the field””(Jeremy, U.S)</a:t>
            </a:r>
          </a:p>
          <a:p>
            <a:pPr lvl="0">
              <a:spcAft>
                <a:spcPts val="1200"/>
              </a:spcAft>
            </a:pPr>
            <a:r>
              <a:rPr lang="en-GB" i="1" dirty="0" smtClean="0"/>
              <a:t>“…outside it where I find myself, this blog is where I maintain the self-consciousness and further my steps as a designer” (Jing, China)</a:t>
            </a:r>
          </a:p>
          <a:p>
            <a:pPr lvl="0">
              <a:spcAft>
                <a:spcPts val="1200"/>
              </a:spcAft>
            </a:pPr>
            <a:r>
              <a:rPr lang="en-GB" i="1" dirty="0" smtClean="0"/>
              <a:t>“…I was really proud with the constructive criticism I got from my colleagues and friends” (Aly, Egypt)</a:t>
            </a:r>
          </a:p>
          <a:p>
            <a:pPr lvl="0">
              <a:spcAft>
                <a:spcPts val="1200"/>
              </a:spcAft>
            </a:pPr>
            <a:r>
              <a:rPr lang="en-GB" i="1" dirty="0" smtClean="0"/>
              <a:t>“…what I found invaluable is the way in which our individual learning is enriched so greatly by the world wide spread of individuals experience and interests all joined together in one place” (Jesse, U.K)</a:t>
            </a:r>
          </a:p>
          <a:p>
            <a:pPr lvl="0">
              <a:spcAft>
                <a:spcPts val="1200"/>
              </a:spcAft>
            </a:pPr>
            <a:r>
              <a:rPr lang="en-GB" i="1" dirty="0" smtClean="0"/>
              <a:t>“…I am a part of a whole greater body who has the authority and the power to shape my own image, to chose by myself how I should appear to the world…” (M.D, Vietnam)</a:t>
            </a:r>
          </a:p>
          <a:p>
            <a:pPr>
              <a:buNone/>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sz="quarter" idx="1"/>
          </p:nvPr>
        </p:nvSpPr>
        <p:spPr/>
        <p:txBody>
          <a:bodyPr>
            <a:normAutofit/>
          </a:bodyPr>
          <a:lstStyle/>
          <a:p>
            <a:r>
              <a:rPr lang="en-GB" dirty="0" smtClean="0"/>
              <a:t>Every cohort is different and that’s the beauty of it!</a:t>
            </a:r>
          </a:p>
          <a:p>
            <a:r>
              <a:rPr lang="en-GB" dirty="0" smtClean="0"/>
              <a:t>More sophisticated technology and connections needs more support</a:t>
            </a:r>
          </a:p>
          <a:p>
            <a:r>
              <a:rPr lang="en-GB" dirty="0" smtClean="0"/>
              <a:t>Constant tweaking of the support needed to suit</a:t>
            </a:r>
          </a:p>
          <a:p>
            <a:r>
              <a:rPr lang="en-GB" dirty="0" smtClean="0"/>
              <a:t>Added to my workload but we all rip benefits</a:t>
            </a:r>
          </a:p>
          <a:p>
            <a:r>
              <a:rPr lang="en-GB" dirty="0" smtClean="0"/>
              <a:t>A clear and open brief is the key to the success</a:t>
            </a:r>
          </a:p>
          <a:p>
            <a:r>
              <a:rPr lang="en-GB" dirty="0" smtClean="0"/>
              <a:t>The Blog brings together all the learning from modules</a:t>
            </a:r>
          </a:p>
          <a:p>
            <a:r>
              <a:rPr lang="en-GB" dirty="0" smtClean="0"/>
              <a:t>Need a system to ensure frequent posts</a:t>
            </a:r>
          </a:p>
          <a:p>
            <a:r>
              <a:rPr lang="en-GB" dirty="0" smtClean="0"/>
              <a:t>There are some costs associated…</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776</TotalTime>
  <Words>600</Words>
  <Application>Microsoft Office PowerPoint</Application>
  <PresentationFormat>On-screen Show (4:3)</PresentationFormat>
  <Paragraphs>62</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Origin</vt:lpstr>
      <vt:lpstr>Blogging in Urban Design Education: A Virtual Public Domain of Exchange</vt:lpstr>
      <vt:lpstr>What we did</vt:lpstr>
      <vt:lpstr>Why we did it originally</vt:lpstr>
      <vt:lpstr>How we did it : The brief</vt:lpstr>
      <vt:lpstr>How we did it : The brief</vt:lpstr>
      <vt:lpstr>What are the challenges</vt:lpstr>
      <vt:lpstr>What did the students gain : quotes 2010</vt:lpstr>
      <vt:lpstr>What did the students gain : quotes 2011</vt:lpstr>
      <vt:lpstr>Lessons</vt:lpstr>
      <vt:lpstr>Blogging in Urban Design Education: A Virtual Public Domain of Exchange</vt:lpstr>
    </vt:vector>
  </TitlesOfParts>
  <Company>Newcastle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Blogging in Urban Design Education: A Virtual Public Domain of Exchange</dc:title>
  <dc:creator>ngg9</dc:creator>
  <cp:lastModifiedBy>naw40</cp:lastModifiedBy>
  <cp:revision>74</cp:revision>
  <dcterms:created xsi:type="dcterms:W3CDTF">2012-01-03T11:35:52Z</dcterms:created>
  <dcterms:modified xsi:type="dcterms:W3CDTF">2012-02-10T11:43:17Z</dcterms:modified>
</cp:coreProperties>
</file>